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5"/>
  </p:notesMasterIdLst>
  <p:handoutMasterIdLst>
    <p:handoutMasterId r:id="rId106"/>
  </p:handoutMasterIdLst>
  <p:sldIdLst>
    <p:sldId id="607" r:id="rId2"/>
    <p:sldId id="728" r:id="rId3"/>
    <p:sldId id="623" r:id="rId4"/>
    <p:sldId id="651" r:id="rId5"/>
    <p:sldId id="624" r:id="rId6"/>
    <p:sldId id="741" r:id="rId7"/>
    <p:sldId id="750" r:id="rId8"/>
    <p:sldId id="742" r:id="rId9"/>
    <p:sldId id="743" r:id="rId10"/>
    <p:sldId id="794" r:id="rId11"/>
    <p:sldId id="795" r:id="rId12"/>
    <p:sldId id="796" r:id="rId13"/>
    <p:sldId id="797" r:id="rId14"/>
    <p:sldId id="798" r:id="rId15"/>
    <p:sldId id="793" r:id="rId16"/>
    <p:sldId id="799" r:id="rId17"/>
    <p:sldId id="800" r:id="rId18"/>
    <p:sldId id="801" r:id="rId19"/>
    <p:sldId id="802" r:id="rId20"/>
    <p:sldId id="803" r:id="rId21"/>
    <p:sldId id="751" r:id="rId22"/>
    <p:sldId id="752" r:id="rId23"/>
    <p:sldId id="805" r:id="rId24"/>
    <p:sldId id="806" r:id="rId25"/>
    <p:sldId id="807" r:id="rId26"/>
    <p:sldId id="808" r:id="rId27"/>
    <p:sldId id="809" r:id="rId28"/>
    <p:sldId id="810" r:id="rId29"/>
    <p:sldId id="811" r:id="rId30"/>
    <p:sldId id="812" r:id="rId31"/>
    <p:sldId id="813" r:id="rId32"/>
    <p:sldId id="814" r:id="rId33"/>
    <p:sldId id="815" r:id="rId34"/>
    <p:sldId id="816" r:id="rId35"/>
    <p:sldId id="817" r:id="rId36"/>
    <p:sldId id="818" r:id="rId37"/>
    <p:sldId id="819" r:id="rId38"/>
    <p:sldId id="820" r:id="rId39"/>
    <p:sldId id="821" r:id="rId40"/>
    <p:sldId id="822" r:id="rId41"/>
    <p:sldId id="823" r:id="rId42"/>
    <p:sldId id="824" r:id="rId43"/>
    <p:sldId id="826" r:id="rId44"/>
    <p:sldId id="825" r:id="rId45"/>
    <p:sldId id="828" r:id="rId46"/>
    <p:sldId id="829" r:id="rId47"/>
    <p:sldId id="830" r:id="rId48"/>
    <p:sldId id="831" r:id="rId49"/>
    <p:sldId id="832" r:id="rId50"/>
    <p:sldId id="827" r:id="rId51"/>
    <p:sldId id="760" r:id="rId52"/>
    <p:sldId id="761" r:id="rId53"/>
    <p:sldId id="762" r:id="rId54"/>
    <p:sldId id="763" r:id="rId55"/>
    <p:sldId id="764" r:id="rId56"/>
    <p:sldId id="765" r:id="rId57"/>
    <p:sldId id="766" r:id="rId58"/>
    <p:sldId id="767" r:id="rId59"/>
    <p:sldId id="768" r:id="rId60"/>
    <p:sldId id="769" r:id="rId61"/>
    <p:sldId id="770" r:id="rId62"/>
    <p:sldId id="772" r:id="rId63"/>
    <p:sldId id="774" r:id="rId64"/>
    <p:sldId id="775" r:id="rId65"/>
    <p:sldId id="776" r:id="rId66"/>
    <p:sldId id="777" r:id="rId67"/>
    <p:sldId id="773" r:id="rId68"/>
    <p:sldId id="778" r:id="rId69"/>
    <p:sldId id="791" r:id="rId70"/>
    <p:sldId id="792" r:id="rId71"/>
    <p:sldId id="779" r:id="rId72"/>
    <p:sldId id="780" r:id="rId73"/>
    <p:sldId id="781" r:id="rId74"/>
    <p:sldId id="782" r:id="rId75"/>
    <p:sldId id="783" r:id="rId76"/>
    <p:sldId id="784" r:id="rId77"/>
    <p:sldId id="785" r:id="rId78"/>
    <p:sldId id="788" r:id="rId79"/>
    <p:sldId id="789" r:id="rId80"/>
    <p:sldId id="790" r:id="rId81"/>
    <p:sldId id="786" r:id="rId82"/>
    <p:sldId id="787" r:id="rId83"/>
    <p:sldId id="686" r:id="rId84"/>
    <p:sldId id="852" r:id="rId85"/>
    <p:sldId id="853" r:id="rId86"/>
    <p:sldId id="854" r:id="rId87"/>
    <p:sldId id="697" r:id="rId88"/>
    <p:sldId id="699" r:id="rId89"/>
    <p:sldId id="837" r:id="rId90"/>
    <p:sldId id="838" r:id="rId91"/>
    <p:sldId id="839" r:id="rId92"/>
    <p:sldId id="840" r:id="rId93"/>
    <p:sldId id="841" r:id="rId94"/>
    <p:sldId id="842" r:id="rId95"/>
    <p:sldId id="843" r:id="rId96"/>
    <p:sldId id="844" r:id="rId97"/>
    <p:sldId id="845" r:id="rId98"/>
    <p:sldId id="846" r:id="rId99"/>
    <p:sldId id="848" r:id="rId100"/>
    <p:sldId id="849" r:id="rId101"/>
    <p:sldId id="850" r:id="rId102"/>
    <p:sldId id="851" r:id="rId103"/>
    <p:sldId id="847" r:id="rId10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chemeClr val="hlink"/>
      </a:buClr>
      <a:buSzPct val="80000"/>
      <a:buFont typeface="Monotype Sorts" pitchFamily="2" charset="2"/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hlink"/>
      </a:buClr>
      <a:buSzPct val="80000"/>
      <a:buFont typeface="Monotype Sorts" pitchFamily="2" charset="2"/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hlink"/>
      </a:buClr>
      <a:buSzPct val="80000"/>
      <a:buFont typeface="Monotype Sorts" pitchFamily="2" charset="2"/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hlink"/>
      </a:buClr>
      <a:buSzPct val="80000"/>
      <a:buFont typeface="Monotype Sorts" pitchFamily="2" charset="2"/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hlink"/>
      </a:buClr>
      <a:buSzPct val="80000"/>
      <a:buFont typeface="Monotype Sorts" pitchFamily="2" charset="2"/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77FFF"/>
    <a:srgbClr val="0000A2"/>
    <a:srgbClr val="FF3300"/>
    <a:srgbClr val="008000"/>
    <a:srgbClr val="FF9F11"/>
    <a:srgbClr val="0036E2"/>
    <a:srgbClr val="000066"/>
    <a:srgbClr val="FFD8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644"/>
    </p:cViewPr>
  </p:sorterViewPr>
  <p:notesViewPr>
    <p:cSldViewPr>
      <p:cViewPr varScale="1">
        <p:scale>
          <a:sx n="56" d="100"/>
          <a:sy n="56" d="100"/>
        </p:scale>
        <p:origin x="-2496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EBC8DFB-3806-48DA-BBE3-126A6953ED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AF64E60-A0BB-415E-A72D-B8025BF2DD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198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3E14F-E5DF-45A6-B58F-518C31F0E66A}" type="slidenum">
              <a:rPr lang="en-US" smtClean="0">
                <a:latin typeface="Times New Roman" charset="0"/>
              </a:rPr>
              <a:pPr/>
              <a:t>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72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E1DF2-4754-431B-B501-519142C9BB5F}" type="slidenum">
              <a:rPr lang="en-US" smtClean="0">
                <a:latin typeface="Times New Roman" charset="0"/>
              </a:rPr>
              <a:pPr/>
              <a:t>100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4C861-E555-4CE1-BFB5-F4CFA0315C4A}" type="slidenum">
              <a:rPr lang="en-US" smtClean="0">
                <a:latin typeface="Times New Roman" charset="0"/>
              </a:rPr>
              <a:pPr/>
              <a:t>101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74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420FB-4472-4BBE-A016-C7D5CA63CAAB}" type="slidenum">
              <a:rPr lang="en-US" smtClean="0">
                <a:latin typeface="Times New Roman" charset="0"/>
              </a:rPr>
              <a:pPr/>
              <a:t>102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751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E233C-DA3B-43E9-BE14-71FCBCEFF011}" type="slidenum">
              <a:rPr lang="en-US" smtClean="0">
                <a:latin typeface="Times New Roman" charset="0"/>
              </a:rPr>
              <a:pPr/>
              <a:t>103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5556C-BC00-4000-A851-7311C276775F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218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76C80-EF8B-455E-882D-2029EFA48E07}" type="slidenum">
              <a:rPr lang="en-US" smtClean="0">
                <a:latin typeface="Times New Roman" charset="0"/>
              </a:rPr>
              <a:pPr/>
              <a:t>51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228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B911D-39F4-4A67-84D3-45572842449E}" type="slidenum">
              <a:rPr lang="en-US" smtClean="0">
                <a:latin typeface="Times New Roman" charset="0"/>
              </a:rPr>
              <a:pPr/>
              <a:t>52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239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51B24-8656-44F9-826E-EF2847D3B839}" type="slidenum">
              <a:rPr lang="en-US" smtClean="0">
                <a:latin typeface="Times New Roman" charset="0"/>
              </a:rPr>
              <a:pPr/>
              <a:t>53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249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55B68-D705-4F9B-A448-CCC15B2225F5}" type="slidenum">
              <a:rPr lang="en-US" smtClean="0">
                <a:latin typeface="Times New Roman" charset="0"/>
              </a:rPr>
              <a:pPr/>
              <a:t>54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259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D3091-863D-46F0-BA19-19BF7E61A593}" type="slidenum">
              <a:rPr lang="en-US" smtClean="0">
                <a:latin typeface="Times New Roman" charset="0"/>
              </a:rPr>
              <a:pPr/>
              <a:t>55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269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09D56-342D-40A4-9E8B-82AD2FF04BAC}" type="slidenum">
              <a:rPr lang="en-US" smtClean="0">
                <a:latin typeface="Times New Roman" charset="0"/>
              </a:rPr>
              <a:pPr/>
              <a:t>56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280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2AC39-A0B2-482E-9D0B-BC793166BC48}" type="slidenum">
              <a:rPr lang="en-US" smtClean="0">
                <a:latin typeface="Times New Roman" charset="0"/>
              </a:rPr>
              <a:pPr/>
              <a:t>57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290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CC22F-38A1-47AD-A8EA-56D60001CF03}" type="slidenum">
              <a:rPr lang="en-US" smtClean="0">
                <a:latin typeface="Times New Roman" charset="0"/>
              </a:rPr>
              <a:pPr/>
              <a:t>58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00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8B20F-AE06-451A-8A60-61F5985E03B9}" type="slidenum">
              <a:rPr lang="en-US" smtClean="0">
                <a:latin typeface="Times New Roman" charset="0"/>
              </a:rPr>
              <a:pPr/>
              <a:t>59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10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BAFD9-4045-48E1-8E8A-B40C612028A0}" type="slidenum">
              <a:rPr lang="en-US" smtClean="0">
                <a:latin typeface="Times New Roman" charset="0"/>
              </a:rPr>
              <a:pPr/>
              <a:t>60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2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5CF8D-10C9-4C25-910F-2445BE87669E}" type="slidenum">
              <a:rPr lang="en-US" smtClean="0">
                <a:latin typeface="Times New Roman" charset="0"/>
              </a:rPr>
              <a:pPr/>
              <a:t>61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31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454A4-7FE3-45D0-8C3B-D11B8A659415}" type="slidenum">
              <a:rPr lang="en-US" smtClean="0">
                <a:latin typeface="Times New Roman" charset="0"/>
              </a:rPr>
              <a:pPr/>
              <a:t>62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41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4F0E6-B643-4ADE-9DE0-C5DE9D369D38}" type="slidenum">
              <a:rPr lang="en-US" smtClean="0">
                <a:latin typeface="Times New Roman" charset="0"/>
              </a:rPr>
              <a:pPr/>
              <a:t>63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51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D18CE-4A19-4CC8-8AF6-E1DB18A08542}" type="slidenum">
              <a:rPr lang="en-US" smtClean="0">
                <a:latin typeface="Times New Roman" charset="0"/>
              </a:rPr>
              <a:pPr/>
              <a:t>64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61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56D97-F825-4D1E-94DD-6AC139C7AA4F}" type="slidenum">
              <a:rPr lang="en-US" smtClean="0">
                <a:latin typeface="Times New Roman" charset="0"/>
              </a:rPr>
              <a:pPr/>
              <a:t>65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7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D3647-23BF-44CE-A61F-A805D60781CC}" type="slidenum">
              <a:rPr lang="en-US" smtClean="0">
                <a:latin typeface="Times New Roman" charset="0"/>
              </a:rPr>
              <a:pPr/>
              <a:t>66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82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E7DED-8498-4130-B717-FDF7E973846A}" type="slidenum">
              <a:rPr lang="en-US" smtClean="0">
                <a:latin typeface="Times New Roman" charset="0"/>
              </a:rPr>
              <a:pPr/>
              <a:t>67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392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4B951-CFD6-458E-8F42-5FE79FFA6FC3}" type="slidenum">
              <a:rPr lang="en-US" smtClean="0">
                <a:latin typeface="Times New Roman" charset="0"/>
              </a:rPr>
              <a:pPr/>
              <a:t>68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0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F54D8-7462-4714-82D0-CB5A5DD8E2FC}" type="slidenum">
              <a:rPr lang="en-US" smtClean="0">
                <a:latin typeface="Times New Roman" charset="0"/>
              </a:rPr>
              <a:pPr/>
              <a:t>69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13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75A14-F262-4757-B4CA-4810E07A9617}" type="slidenum">
              <a:rPr lang="en-US" smtClean="0">
                <a:latin typeface="Times New Roman" charset="0"/>
              </a:rPr>
              <a:pPr/>
              <a:t>70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23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78518-93F5-48D8-8D37-4C07C8EFF66D}" type="slidenum">
              <a:rPr lang="en-US" smtClean="0">
                <a:latin typeface="Times New Roman" charset="0"/>
              </a:rPr>
              <a:pPr/>
              <a:t>71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33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A6FDB-14CC-494A-BFD5-C4B1672E0335}" type="slidenum">
              <a:rPr lang="en-US" smtClean="0">
                <a:latin typeface="Times New Roman" charset="0"/>
              </a:rPr>
              <a:pPr/>
              <a:t>72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43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49284-13E0-48FE-A014-EF24447F3ADD}" type="slidenum">
              <a:rPr lang="en-US" smtClean="0">
                <a:latin typeface="Times New Roman" charset="0"/>
              </a:rPr>
              <a:pPr/>
              <a:t>73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54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E985C-5A89-44F5-9FFB-00E6606F90D1}" type="slidenum">
              <a:rPr lang="en-US" smtClean="0">
                <a:latin typeface="Times New Roman" charset="0"/>
              </a:rPr>
              <a:pPr/>
              <a:t>74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6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20FDC-6E8A-4F73-96F7-D6929045E30B}" type="slidenum">
              <a:rPr lang="en-US" smtClean="0">
                <a:latin typeface="Times New Roman" charset="0"/>
              </a:rPr>
              <a:pPr/>
              <a:t>75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7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09D55-CCEB-4E43-9EAF-8D6AC63F6B5A}" type="slidenum">
              <a:rPr lang="en-US" smtClean="0">
                <a:latin typeface="Times New Roman" charset="0"/>
              </a:rPr>
              <a:pPr/>
              <a:t>76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84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F5CC6-39FB-45D9-B308-858B3FCCA8F9}" type="slidenum">
              <a:rPr lang="en-US" smtClean="0">
                <a:latin typeface="Times New Roman" charset="0"/>
              </a:rPr>
              <a:pPr/>
              <a:t>77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7FD21-E82C-48A6-9C70-C62A7E6ACDCF}" type="slidenum">
              <a:rPr lang="en-US" smtClean="0">
                <a:latin typeface="Times New Roman" charset="0"/>
              </a:rPr>
              <a:pPr/>
              <a:t>78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05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3B595-1A3C-40EE-9DF3-37668CE9A1FE}" type="slidenum">
              <a:rPr lang="en-US" smtClean="0">
                <a:latin typeface="Times New Roman" charset="0"/>
              </a:rPr>
              <a:pPr/>
              <a:t>79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1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B343C-C661-491B-BBFD-4FB4050010AE}" type="slidenum">
              <a:rPr lang="en-US" smtClean="0">
                <a:latin typeface="Times New Roman" charset="0"/>
              </a:rPr>
              <a:pPr/>
              <a:t>80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25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3F74A-83ED-42A2-ADB0-160566B90850}" type="slidenum">
              <a:rPr lang="en-US" smtClean="0">
                <a:latin typeface="Times New Roman" charset="0"/>
              </a:rPr>
              <a:pPr/>
              <a:t>81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36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01EB4-9BD3-4F63-93EB-FA20617E36B9}" type="slidenum">
              <a:rPr lang="en-US" smtClean="0">
                <a:latin typeface="Times New Roman" charset="0"/>
              </a:rPr>
              <a:pPr/>
              <a:t>82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4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848AD-446F-422D-81C9-52DA9F4E9E03}" type="slidenum">
              <a:rPr lang="en-US" smtClean="0">
                <a:latin typeface="Times New Roman" charset="0"/>
              </a:rPr>
              <a:pPr/>
              <a:t>83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5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A9004-FB11-487D-A2F9-2AB25371B1DC}" type="slidenum">
              <a:rPr lang="en-US" smtClean="0">
                <a:latin typeface="Times New Roman" charset="0"/>
              </a:rPr>
              <a:pPr/>
              <a:t>84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6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A8CFD-29D6-4B2F-BEDB-62B34CEB09BB}" type="slidenum">
              <a:rPr lang="en-US" smtClean="0">
                <a:latin typeface="Times New Roman" charset="0"/>
              </a:rPr>
              <a:pPr/>
              <a:t>85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77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2356F-E559-41FB-A739-B7426F699E6E}" type="slidenum">
              <a:rPr lang="en-US" smtClean="0">
                <a:latin typeface="Times New Roman" charset="0"/>
              </a:rPr>
              <a:pPr/>
              <a:t>86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8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05484-168A-4733-A8A4-FFD749BD13C7}" type="slidenum">
              <a:rPr lang="en-US" smtClean="0">
                <a:latin typeface="Times New Roman" charset="0"/>
              </a:rPr>
              <a:pPr/>
              <a:t>87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7275A-50C4-4534-891D-868196F776B8}" type="slidenum">
              <a:rPr lang="en-US" smtClean="0">
                <a:latin typeface="Times New Roman" charset="0"/>
              </a:rPr>
              <a:pPr/>
              <a:t>88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07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066AE-DA4F-47C1-B059-01837B76AD07}" type="slidenum">
              <a:rPr lang="en-US" smtClean="0">
                <a:latin typeface="Times New Roman" charset="0"/>
              </a:rPr>
              <a:pPr/>
              <a:t>89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64E60-A0BB-415E-A72D-B8025BF2DD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1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C0EDE-4D3D-4D37-9F70-F616908EA35C}" type="slidenum">
              <a:rPr lang="en-US" smtClean="0">
                <a:latin typeface="Times New Roman" charset="0"/>
              </a:rPr>
              <a:pPr/>
              <a:t>90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2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02D1D-5AA3-42D0-8748-4512022137EF}" type="slidenum">
              <a:rPr lang="en-US" smtClean="0">
                <a:latin typeface="Times New Roman" charset="0"/>
              </a:rPr>
              <a:pPr/>
              <a:t>91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3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D052A-5DE0-4444-9FDF-6514C11794E6}" type="slidenum">
              <a:rPr lang="en-US" smtClean="0">
                <a:latin typeface="Times New Roman" charset="0"/>
              </a:rPr>
              <a:pPr/>
              <a:t>92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4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86226-A3D1-423A-9094-565F21592196}" type="slidenum">
              <a:rPr lang="en-US" smtClean="0">
                <a:latin typeface="Times New Roman" charset="0"/>
              </a:rPr>
              <a:pPr/>
              <a:t>93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5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AB72D-8C45-42AD-B56B-A2039E378A17}" type="slidenum">
              <a:rPr lang="en-US" smtClean="0">
                <a:latin typeface="Times New Roman" charset="0"/>
              </a:rPr>
              <a:pPr/>
              <a:t>94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6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E9286-7C48-4D2C-BFC0-3A50C75902CE}" type="slidenum">
              <a:rPr lang="en-US" smtClean="0">
                <a:latin typeface="Times New Roman" charset="0"/>
              </a:rPr>
              <a:pPr/>
              <a:t>95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56EBF-EF57-4088-80AC-FBBE86074E24}" type="slidenum">
              <a:rPr lang="en-US" smtClean="0">
                <a:latin typeface="Times New Roman" charset="0"/>
              </a:rPr>
              <a:pPr/>
              <a:t>96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89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903C0-82E3-4DFB-B0CF-CC380BC9472F}" type="slidenum">
              <a:rPr lang="en-US" smtClean="0">
                <a:latin typeface="Times New Roman" charset="0"/>
              </a:rPr>
              <a:pPr/>
              <a:t>97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69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51315-F3DB-456D-9D46-CC46BB952F29}" type="slidenum">
              <a:rPr lang="en-US" smtClean="0">
                <a:latin typeface="Times New Roman" charset="0"/>
              </a:rPr>
              <a:pPr/>
              <a:t>98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>
              <a:latin typeface="Times New Roman" charset="0"/>
            </a:endParaRPr>
          </a:p>
        </p:txBody>
      </p:sp>
      <p:sp>
        <p:nvSpPr>
          <p:cNvPr id="1710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8B9D3-D29D-4DC3-AE94-1EC15535A4A1}" type="slidenum">
              <a:rPr lang="en-US" smtClean="0">
                <a:latin typeface="Times New Roman" charset="0"/>
              </a:rPr>
              <a:pPr/>
              <a:t>99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6"/>
          <p:cNvSpPr>
            <a:spLocks/>
          </p:cNvSpPr>
          <p:nvPr/>
        </p:nvSpPr>
        <p:spPr bwMode="ltGray">
          <a:xfrm rot="18900000">
            <a:off x="2674938" y="796925"/>
            <a:ext cx="3860800" cy="3965575"/>
          </a:xfrm>
          <a:custGeom>
            <a:avLst/>
            <a:gdLst>
              <a:gd name="G0" fmla="+- 0 0 0"/>
              <a:gd name="G1" fmla="+- 17212 0 0"/>
              <a:gd name="G2" fmla="+- 21600 0 0"/>
              <a:gd name="T0" fmla="*/ 13050 w 16754"/>
              <a:gd name="T1" fmla="*/ 0 h 17212"/>
              <a:gd name="T2" fmla="*/ 16754 w 16754"/>
              <a:gd name="T3" fmla="*/ 3579 h 17212"/>
              <a:gd name="T4" fmla="*/ 0 w 16754"/>
              <a:gd name="T5" fmla="*/ 17212 h 17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4" h="17212" fill="none" extrusionOk="0">
                <a:moveTo>
                  <a:pt x="13050" y="-1"/>
                </a:moveTo>
                <a:cubicBezTo>
                  <a:pt x="14423" y="1040"/>
                  <a:pt x="15666" y="2242"/>
                  <a:pt x="16754" y="3578"/>
                </a:cubicBezTo>
              </a:path>
              <a:path w="16754" h="17212" stroke="0" extrusionOk="0">
                <a:moveTo>
                  <a:pt x="13050" y="-1"/>
                </a:moveTo>
                <a:cubicBezTo>
                  <a:pt x="14423" y="1040"/>
                  <a:pt x="15666" y="2242"/>
                  <a:pt x="16754" y="3578"/>
                </a:cubicBezTo>
                <a:lnTo>
                  <a:pt x="0" y="17212"/>
                </a:lnTo>
                <a:close/>
              </a:path>
            </a:pathLst>
          </a:custGeom>
          <a:solidFill>
            <a:schemeClr val="accent2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148388"/>
            <a:ext cx="230505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 userDrawn="1"/>
        </p:nvSpPr>
        <p:spPr bwMode="ltGray">
          <a:xfrm flipV="1">
            <a:off x="250825" y="765175"/>
            <a:ext cx="360363" cy="489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F11"/>
              </a:gs>
            </a:gsLst>
            <a:lin ang="5400000" scaled="1"/>
          </a:gra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7" name="Rectangle 30"/>
          <p:cNvSpPr>
            <a:spLocks noChangeArrowheads="1"/>
          </p:cNvSpPr>
          <p:nvPr userDrawn="1"/>
        </p:nvSpPr>
        <p:spPr bwMode="ltGray">
          <a:xfrm flipV="1">
            <a:off x="611188" y="1196975"/>
            <a:ext cx="360362" cy="4032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577FFF"/>
              </a:gs>
            </a:gsLst>
            <a:lin ang="5400000" scaled="1"/>
          </a:gra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8" name="Rectangle 31"/>
          <p:cNvSpPr>
            <a:spLocks noChangeArrowheads="1"/>
          </p:cNvSpPr>
          <p:nvPr userDrawn="1"/>
        </p:nvSpPr>
        <p:spPr bwMode="ltGray">
          <a:xfrm flipV="1">
            <a:off x="971550" y="1700213"/>
            <a:ext cx="431800" cy="24495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36E2"/>
              </a:gs>
            </a:gsLst>
            <a:lin ang="5400000" scaled="1"/>
          </a:gra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 userDrawn="1"/>
        </p:nvSpPr>
        <p:spPr bwMode="ltGray">
          <a:xfrm rot="5400000">
            <a:off x="4432300" y="-3921125"/>
            <a:ext cx="530225" cy="8893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F11"/>
              </a:gs>
            </a:gsLst>
            <a:lin ang="5400000" scaled="1"/>
          </a:gra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10" name="Rectangle 37"/>
          <p:cNvSpPr>
            <a:spLocks noChangeArrowheads="1"/>
          </p:cNvSpPr>
          <p:nvPr userDrawn="1"/>
        </p:nvSpPr>
        <p:spPr bwMode="ltGray">
          <a:xfrm rot="5400000">
            <a:off x="4137026" y="-2732088"/>
            <a:ext cx="438150" cy="7489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577FFF"/>
              </a:gs>
            </a:gsLst>
            <a:lin ang="5400000" scaled="1"/>
          </a:gra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11" name="Rectangle 38"/>
          <p:cNvSpPr>
            <a:spLocks noChangeArrowheads="1"/>
          </p:cNvSpPr>
          <p:nvPr userDrawn="1"/>
        </p:nvSpPr>
        <p:spPr bwMode="ltGray">
          <a:xfrm rot="5400000">
            <a:off x="3875087" y="-1706562"/>
            <a:ext cx="530225" cy="6337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36E2"/>
              </a:gs>
            </a:gsLst>
            <a:lin ang="5400000" scaled="1"/>
          </a:gra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12" name="Rectangle 42"/>
          <p:cNvSpPr>
            <a:spLocks noChangeArrowheads="1"/>
          </p:cNvSpPr>
          <p:nvPr userDrawn="1"/>
        </p:nvSpPr>
        <p:spPr bwMode="ltGray">
          <a:xfrm rot="5400000">
            <a:off x="4618038" y="1725612"/>
            <a:ext cx="50800" cy="8785225"/>
          </a:xfrm>
          <a:prstGeom prst="rect">
            <a:avLst/>
          </a:prstGeom>
          <a:gradFill rotWithShape="1">
            <a:gsLst>
              <a:gs pos="0">
                <a:srgbClr val="FF9F11"/>
              </a:gs>
              <a:gs pos="100000">
                <a:srgbClr val="FFFFFF"/>
              </a:gs>
            </a:gsLst>
            <a:lin ang="5400000" scaled="1"/>
          </a:gra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13" name="Rectangle 43"/>
          <p:cNvSpPr>
            <a:spLocks noChangeArrowheads="1"/>
          </p:cNvSpPr>
          <p:nvPr userDrawn="1"/>
        </p:nvSpPr>
        <p:spPr bwMode="ltGray">
          <a:xfrm rot="5400000">
            <a:off x="4617244" y="1777206"/>
            <a:ext cx="52388" cy="8785225"/>
          </a:xfrm>
          <a:prstGeom prst="rect">
            <a:avLst/>
          </a:prstGeom>
          <a:gradFill rotWithShape="1">
            <a:gsLst>
              <a:gs pos="0">
                <a:srgbClr val="577FFF"/>
              </a:gs>
              <a:gs pos="100000">
                <a:srgbClr val="FFFFFF"/>
              </a:gs>
            </a:gsLst>
            <a:lin ang="5400000" scaled="1"/>
          </a:gra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 userDrawn="1"/>
        </p:nvSpPr>
        <p:spPr bwMode="ltGray">
          <a:xfrm rot="5400000">
            <a:off x="4618038" y="1819275"/>
            <a:ext cx="50800" cy="8785225"/>
          </a:xfrm>
          <a:prstGeom prst="rect">
            <a:avLst/>
          </a:prstGeom>
          <a:gradFill rotWithShape="1">
            <a:gsLst>
              <a:gs pos="0">
                <a:srgbClr val="0036E2"/>
              </a:gs>
              <a:gs pos="100000">
                <a:srgbClr val="FFFFFF"/>
              </a:gs>
            </a:gsLst>
            <a:lin ang="5400000" scaled="1"/>
          </a:gra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403350" y="1700213"/>
            <a:ext cx="6981825" cy="187325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76375" y="3933825"/>
            <a:ext cx="6224588" cy="1752600"/>
          </a:xfrm>
        </p:spPr>
        <p:txBody>
          <a:bodyPr anchor="b"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3621088" y="6248400"/>
            <a:ext cx="2895600" cy="4572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Brasília-DF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0538" y="333375"/>
            <a:ext cx="2124075" cy="56261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19825" cy="56261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86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68313" y="1844675"/>
            <a:ext cx="41656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Abril/2011</a:t>
            </a:r>
            <a:endParaRPr lang="en-US" i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Brasília-DF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29/Março/2010</a:t>
            </a:r>
            <a:endParaRPr lang="en-US" i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P.M. Araraquara-SP</a:t>
            </a:r>
            <a:endParaRPr lang="en-US" i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Arc 382"/>
          <p:cNvSpPr>
            <a:spLocks/>
          </p:cNvSpPr>
          <p:nvPr userDrawn="1"/>
        </p:nvSpPr>
        <p:spPr bwMode="ltGray">
          <a:xfrm rot="18900000">
            <a:off x="417513" y="304800"/>
            <a:ext cx="341312" cy="342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00"/>
                </a:moveTo>
                <a:cubicBezTo>
                  <a:pt x="55" y="9609"/>
                  <a:pt x="9709" y="0"/>
                  <a:pt x="21599" y="0"/>
                </a:cubicBezTo>
              </a:path>
              <a:path w="21600" h="21600" stroke="0" extrusionOk="0">
                <a:moveTo>
                  <a:pt x="0" y="21500"/>
                </a:moveTo>
                <a:cubicBezTo>
                  <a:pt x="55" y="9609"/>
                  <a:pt x="9709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pic>
        <p:nvPicPr>
          <p:cNvPr id="17411" name="Picture 32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382588"/>
            <a:ext cx="230505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9" name="Arc 381"/>
          <p:cNvSpPr>
            <a:spLocks/>
          </p:cNvSpPr>
          <p:nvPr userDrawn="1"/>
        </p:nvSpPr>
        <p:spPr bwMode="ltGray">
          <a:xfrm rot="2700000" flipH="1">
            <a:off x="261938" y="955675"/>
            <a:ext cx="341312" cy="342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00"/>
                </a:moveTo>
                <a:cubicBezTo>
                  <a:pt x="55" y="9609"/>
                  <a:pt x="9709" y="0"/>
                  <a:pt x="21599" y="0"/>
                </a:cubicBezTo>
              </a:path>
              <a:path w="21600" h="21600" stroke="0" extrusionOk="0">
                <a:moveTo>
                  <a:pt x="0" y="21500"/>
                </a:moveTo>
                <a:cubicBezTo>
                  <a:pt x="55" y="9609"/>
                  <a:pt x="9709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17413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333375"/>
            <a:ext cx="5832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4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0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29/Março/2010</a:t>
            </a:r>
          </a:p>
        </p:txBody>
      </p:sp>
      <p:sp>
        <p:nvSpPr>
          <p:cNvPr id="210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80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P.M. Araraquara-SP</a:t>
            </a:r>
          </a:p>
        </p:txBody>
      </p:sp>
      <p:sp>
        <p:nvSpPr>
          <p:cNvPr id="2372" name="Arc 324"/>
          <p:cNvSpPr>
            <a:spLocks/>
          </p:cNvSpPr>
          <p:nvPr userDrawn="1"/>
        </p:nvSpPr>
        <p:spPr bwMode="ltGray">
          <a:xfrm rot="2700000" flipH="1">
            <a:off x="261938" y="955675"/>
            <a:ext cx="341312" cy="342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00"/>
                </a:moveTo>
                <a:cubicBezTo>
                  <a:pt x="55" y="9609"/>
                  <a:pt x="9709" y="0"/>
                  <a:pt x="21599" y="0"/>
                </a:cubicBezTo>
              </a:path>
              <a:path w="21600" h="21600" stroke="0" extrusionOk="0">
                <a:moveTo>
                  <a:pt x="0" y="21500"/>
                </a:moveTo>
                <a:cubicBezTo>
                  <a:pt x="55" y="9609"/>
                  <a:pt x="9709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2433" name="Rectangle 385"/>
          <p:cNvSpPr>
            <a:spLocks noChangeArrowheads="1"/>
          </p:cNvSpPr>
          <p:nvPr userDrawn="1"/>
        </p:nvSpPr>
        <p:spPr bwMode="ltGray">
          <a:xfrm>
            <a:off x="179388" y="165100"/>
            <a:ext cx="76200" cy="1581150"/>
          </a:xfrm>
          <a:prstGeom prst="rect">
            <a:avLst/>
          </a:prstGeom>
          <a:solidFill>
            <a:srgbClr val="FF9F11"/>
          </a:soli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2434" name="Rectangle 386"/>
          <p:cNvSpPr>
            <a:spLocks noChangeArrowheads="1"/>
          </p:cNvSpPr>
          <p:nvPr userDrawn="1"/>
        </p:nvSpPr>
        <p:spPr bwMode="ltGray">
          <a:xfrm>
            <a:off x="255588" y="260350"/>
            <a:ext cx="77787" cy="1439863"/>
          </a:xfrm>
          <a:prstGeom prst="rect">
            <a:avLst/>
          </a:prstGeom>
          <a:solidFill>
            <a:srgbClr val="577FFF"/>
          </a:soli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2435" name="Rectangle 387"/>
          <p:cNvSpPr>
            <a:spLocks noChangeArrowheads="1"/>
          </p:cNvSpPr>
          <p:nvPr userDrawn="1"/>
        </p:nvSpPr>
        <p:spPr bwMode="ltGray">
          <a:xfrm>
            <a:off x="319088" y="260350"/>
            <a:ext cx="76200" cy="1368425"/>
          </a:xfrm>
          <a:prstGeom prst="rect">
            <a:avLst/>
          </a:prstGeom>
          <a:solidFill>
            <a:srgbClr val="0036E2"/>
          </a:soli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2438" name="Rectangle 390"/>
          <p:cNvSpPr>
            <a:spLocks noChangeArrowheads="1"/>
          </p:cNvSpPr>
          <p:nvPr userDrawn="1"/>
        </p:nvSpPr>
        <p:spPr bwMode="ltGray">
          <a:xfrm rot="5400000">
            <a:off x="4535488" y="-4240212"/>
            <a:ext cx="73025" cy="8785225"/>
          </a:xfrm>
          <a:prstGeom prst="rect">
            <a:avLst/>
          </a:prstGeom>
          <a:solidFill>
            <a:srgbClr val="FF9F11"/>
          </a:soli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2439" name="Rectangle 391"/>
          <p:cNvSpPr>
            <a:spLocks noChangeArrowheads="1"/>
          </p:cNvSpPr>
          <p:nvPr userDrawn="1"/>
        </p:nvSpPr>
        <p:spPr bwMode="ltGray">
          <a:xfrm rot="5400000">
            <a:off x="4559301" y="-4130675"/>
            <a:ext cx="101600" cy="8709025"/>
          </a:xfrm>
          <a:prstGeom prst="rect">
            <a:avLst/>
          </a:prstGeom>
          <a:solidFill>
            <a:srgbClr val="577FFF"/>
          </a:soli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2440" name="Rectangle 392"/>
          <p:cNvSpPr>
            <a:spLocks noChangeArrowheads="1"/>
          </p:cNvSpPr>
          <p:nvPr userDrawn="1"/>
        </p:nvSpPr>
        <p:spPr bwMode="ltGray">
          <a:xfrm rot="5400000">
            <a:off x="4607719" y="-4023519"/>
            <a:ext cx="73025" cy="8640763"/>
          </a:xfrm>
          <a:prstGeom prst="rect">
            <a:avLst/>
          </a:prstGeom>
          <a:solidFill>
            <a:srgbClr val="0036E2"/>
          </a:soli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2442" name="Rectangle 394"/>
          <p:cNvSpPr>
            <a:spLocks noChangeArrowheads="1"/>
          </p:cNvSpPr>
          <p:nvPr userDrawn="1"/>
        </p:nvSpPr>
        <p:spPr bwMode="ltGray">
          <a:xfrm rot="5400000">
            <a:off x="4618038" y="1725612"/>
            <a:ext cx="50800" cy="8785225"/>
          </a:xfrm>
          <a:prstGeom prst="rect">
            <a:avLst/>
          </a:prstGeom>
          <a:solidFill>
            <a:srgbClr val="FF9F11"/>
          </a:soli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2443" name="Rectangle 395"/>
          <p:cNvSpPr>
            <a:spLocks noChangeArrowheads="1"/>
          </p:cNvSpPr>
          <p:nvPr userDrawn="1"/>
        </p:nvSpPr>
        <p:spPr bwMode="ltGray">
          <a:xfrm rot="5400000">
            <a:off x="4617244" y="1777206"/>
            <a:ext cx="52388" cy="8785225"/>
          </a:xfrm>
          <a:prstGeom prst="rect">
            <a:avLst/>
          </a:prstGeom>
          <a:solidFill>
            <a:srgbClr val="577FFF"/>
          </a:soli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sp>
        <p:nvSpPr>
          <p:cNvPr id="2444" name="Rectangle 396"/>
          <p:cNvSpPr>
            <a:spLocks noChangeArrowheads="1"/>
          </p:cNvSpPr>
          <p:nvPr userDrawn="1"/>
        </p:nvSpPr>
        <p:spPr bwMode="ltGray">
          <a:xfrm rot="5400000">
            <a:off x="4618038" y="1819275"/>
            <a:ext cx="50800" cy="8785225"/>
          </a:xfrm>
          <a:prstGeom prst="rect">
            <a:avLst/>
          </a:prstGeom>
          <a:solidFill>
            <a:srgbClr val="0036E2"/>
          </a:solidFill>
          <a:ln w="9525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Font typeface="Monotype Sorts" charset="2"/>
              <a:buNone/>
              <a:defRPr/>
            </a:pPr>
            <a:endParaRPr lang="pt-BR">
              <a:latin typeface="Times New Roman" pitchFamily="18" charset="0"/>
            </a:endParaRPr>
          </a:p>
        </p:txBody>
      </p:sp>
      <p:pic>
        <p:nvPicPr>
          <p:cNvPr id="17427" name="Picture 39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363538"/>
            <a:ext cx="27368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>
    <p:random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00066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00066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00066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00066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Hoja_de_c_lculo_de_Microsoft_Office_Excel_97-20031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Documento_de_Microsoft_Office_Word_97-20032.doc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Hoja_de_c_lculo_de_Microsoft_Office_Excel_97-20033.xls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hyperlink" Target="../../Triagem_Morris/Programa_ASMORRIS_Auxiliares/Gerenciador_Matriz.xlsm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hyperlink" Target="../../Triagem_Morris/Arquivos_DBF/Experimento_01/ARQ_DBF/DBF_1.dbf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Times New Roman" charset="0"/>
              </a:rPr>
              <a:t>Asunción </a:t>
            </a:r>
            <a:r>
              <a:rPr lang="en-US" smtClean="0">
                <a:latin typeface="Times New Roman" charset="0"/>
              </a:rPr>
              <a:t>– Paraguay</a:t>
            </a:r>
          </a:p>
        </p:txBody>
      </p:sp>
      <p:pic>
        <p:nvPicPr>
          <p:cNvPr id="30723" name="Picture 27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350" y="1844675"/>
            <a:ext cx="7345363" cy="2520950"/>
          </a:xfrm>
          <a:noFill/>
        </p:spPr>
        <p:txBody>
          <a:bodyPr/>
          <a:lstStyle/>
          <a:p>
            <a:r>
              <a:rPr lang="pt-BR" sz="5400" i="0" smtClean="0"/>
              <a:t>Gerencia de Pavimentos em Paraguay: Perspectivas Futuras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084763"/>
            <a:ext cx="6624638" cy="60166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pt-BR" b="1" smtClean="0">
                <a:solidFill>
                  <a:schemeClr val="folHlink"/>
                </a:solidFill>
              </a:rPr>
              <a:t>Prof. Dr. José Leomar Fernandes Júnior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1338" y="1412875"/>
            <a:ext cx="83518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Aft>
                <a:spcPct val="10000"/>
              </a:spcAft>
              <a:buFont typeface="Monotype Sorts" pitchFamily="2" charset="2"/>
              <a:buChar char="w"/>
              <a:defRPr/>
            </a:pPr>
            <a:r>
              <a:rPr lang="pt-BR" kern="0">
                <a:latin typeface="+mn-lt"/>
              </a:rPr>
              <a:t>Sistemas</a:t>
            </a:r>
          </a:p>
          <a:p>
            <a:pPr marL="742950" lvl="1" indent="-285750" algn="l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Tx/>
              <a:buFontTx/>
              <a:buChar char="•"/>
              <a:defRPr/>
            </a:pPr>
            <a:r>
              <a:rPr lang="pt-BR" sz="2000" kern="0">
                <a:solidFill>
                  <a:schemeClr val="hlink"/>
                </a:solidFill>
                <a:latin typeface="+mn-lt"/>
              </a:rPr>
              <a:t>Realimentação</a:t>
            </a:r>
          </a:p>
          <a:p>
            <a:pPr marL="1143000" lvl="2" indent="-228600" algn="l">
              <a:lnSpc>
                <a:spcPct val="110000"/>
              </a:lnSpc>
              <a:spcAft>
                <a:spcPct val="10000"/>
              </a:spcAft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pt-BR" sz="1800" kern="0">
                <a:latin typeface="+mn-lt"/>
              </a:rPr>
              <a:t>avaliação</a:t>
            </a:r>
          </a:p>
          <a:p>
            <a:pPr marL="1600200" lvl="3" indent="-228600" algn="l">
              <a:lnSpc>
                <a:spcPct val="110000"/>
              </a:lnSpc>
              <a:spcAft>
                <a:spcPct val="10000"/>
              </a:spcAft>
              <a:buClrTx/>
              <a:buSzTx/>
              <a:buFontTx/>
              <a:buChar char="–"/>
              <a:defRPr/>
            </a:pPr>
            <a:r>
              <a:rPr lang="pt-BR" sz="1800" kern="0">
                <a:latin typeface="+mn-lt"/>
              </a:rPr>
              <a:t>técnica (qualidade)</a:t>
            </a:r>
          </a:p>
          <a:p>
            <a:pPr marL="1600200" lvl="3" indent="-228600" algn="l">
              <a:lnSpc>
                <a:spcPct val="110000"/>
              </a:lnSpc>
              <a:spcAft>
                <a:spcPct val="10000"/>
              </a:spcAft>
              <a:buClrTx/>
              <a:buSzTx/>
              <a:buFontTx/>
              <a:buChar char="–"/>
              <a:defRPr/>
            </a:pPr>
            <a:r>
              <a:rPr lang="pt-BR" sz="1800" kern="0">
                <a:latin typeface="+mn-lt"/>
              </a:rPr>
              <a:t>econômica (custos)</a:t>
            </a:r>
          </a:p>
          <a:p>
            <a:pPr marL="1143000" lvl="2" indent="-228600" algn="l">
              <a:lnSpc>
                <a:spcPct val="110000"/>
              </a:lnSpc>
              <a:spcAft>
                <a:spcPct val="10000"/>
              </a:spcAft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pt-BR" sz="1800" kern="0">
                <a:latin typeface="+mn-lt"/>
              </a:rPr>
              <a:t>pesquisas e documentação de experiências</a:t>
            </a:r>
          </a:p>
          <a:p>
            <a:pPr marL="342900" indent="-342900" algn="l">
              <a:lnSpc>
                <a:spcPct val="110000"/>
              </a:lnSpc>
              <a:spcAft>
                <a:spcPct val="10000"/>
              </a:spcAft>
              <a:buFont typeface="Monotype Sorts" pitchFamily="2" charset="2"/>
              <a:buChar char="w"/>
              <a:defRPr/>
            </a:pPr>
            <a:r>
              <a:rPr lang="pt-BR" kern="0">
                <a:latin typeface="+mn-lt"/>
              </a:rPr>
              <a:t>Gerência</a:t>
            </a:r>
          </a:p>
          <a:p>
            <a:pPr marL="742950" lvl="1" indent="-285750" algn="l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Tx/>
              <a:buFontTx/>
              <a:buChar char="•"/>
              <a:defRPr/>
            </a:pPr>
            <a:r>
              <a:rPr lang="pt-BR" sz="2000" kern="0">
                <a:solidFill>
                  <a:schemeClr val="hlink"/>
                </a:solidFill>
                <a:latin typeface="+mn-lt"/>
              </a:rPr>
              <a:t>Administração</a:t>
            </a:r>
          </a:p>
          <a:p>
            <a:pPr marL="1143000" lvl="2" indent="-228600" algn="l">
              <a:lnSpc>
                <a:spcPct val="110000"/>
              </a:lnSpc>
              <a:spcAft>
                <a:spcPct val="10000"/>
              </a:spcAft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pt-BR" sz="1800" kern="0">
                <a:latin typeface="+mn-lt"/>
              </a:rPr>
              <a:t>conjunto de princípios, normas e métodos</a:t>
            </a:r>
          </a:p>
          <a:p>
            <a:pPr marL="1600200" lvl="3" indent="-228600" algn="l">
              <a:lnSpc>
                <a:spcPct val="110000"/>
              </a:lnSpc>
              <a:spcAft>
                <a:spcPct val="10000"/>
              </a:spcAft>
              <a:buClrTx/>
              <a:buSzTx/>
              <a:buFontTx/>
              <a:buChar char="–"/>
              <a:defRPr/>
            </a:pPr>
            <a:r>
              <a:rPr lang="pt-BR" sz="1800" kern="0">
                <a:latin typeface="+mn-lt"/>
              </a:rPr>
              <a:t>controlar produtividade e  obter determinado resultado</a:t>
            </a:r>
          </a:p>
          <a:p>
            <a:pPr marL="1143000" lvl="2" indent="-228600" algn="l">
              <a:lnSpc>
                <a:spcPct val="110000"/>
              </a:lnSpc>
              <a:spcAft>
                <a:spcPct val="10000"/>
              </a:spcAft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pt-BR" sz="1800" kern="0">
                <a:latin typeface="+mn-lt"/>
              </a:rPr>
              <a:t>planejamento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Sistemas de Gerência de Pavimentos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Line 13"/>
          <p:cNvSpPr>
            <a:spLocks noChangeShapeType="1"/>
          </p:cNvSpPr>
          <p:nvPr/>
        </p:nvSpPr>
        <p:spPr bwMode="auto">
          <a:xfrm>
            <a:off x="1600200" y="1022350"/>
            <a:ext cx="7035800" cy="1588"/>
          </a:xfrm>
          <a:prstGeom prst="line">
            <a:avLst/>
          </a:prstGeom>
          <a:noFill/>
          <a:ln w="9525">
            <a:noFill/>
            <a:round/>
            <a:headEnd type="oval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5715" name="AutoShape 15"/>
          <p:cNvSpPr>
            <a:spLocks noChangeArrowheads="1"/>
          </p:cNvSpPr>
          <p:nvPr/>
        </p:nvSpPr>
        <p:spPr bwMode="auto">
          <a:xfrm>
            <a:off x="6416675" y="1454150"/>
            <a:ext cx="271463" cy="915988"/>
          </a:xfrm>
          <a:prstGeom prst="rightArrow">
            <a:avLst>
              <a:gd name="adj1" fmla="val 50000"/>
              <a:gd name="adj2" fmla="val 64866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5716" name="Text Box 16"/>
          <p:cNvSpPr txBox="1">
            <a:spLocks noChangeArrowheads="1"/>
          </p:cNvSpPr>
          <p:nvPr/>
        </p:nvSpPr>
        <p:spPr bwMode="auto">
          <a:xfrm>
            <a:off x="755650" y="2638425"/>
            <a:ext cx="838835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Tomada de decisão nos SGP: Estratégias de Intervenções e Planejamento das Atividades de M &amp; R</a:t>
            </a:r>
          </a:p>
        </p:txBody>
      </p:sp>
      <p:sp>
        <p:nvSpPr>
          <p:cNvPr id="115717" name="AutoShape 17"/>
          <p:cNvSpPr>
            <a:spLocks noChangeArrowheads="1"/>
          </p:cNvSpPr>
          <p:nvPr/>
        </p:nvSpPr>
        <p:spPr bwMode="auto">
          <a:xfrm>
            <a:off x="4356100" y="3522663"/>
            <a:ext cx="431800" cy="523875"/>
          </a:xfrm>
          <a:prstGeom prst="downArrow">
            <a:avLst>
              <a:gd name="adj1" fmla="val 50000"/>
              <a:gd name="adj2" fmla="val 29213"/>
            </a:avLst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15718" name="Rectangle 18"/>
          <p:cNvSpPr>
            <a:spLocks noChangeArrowheads="1"/>
          </p:cNvSpPr>
          <p:nvPr/>
        </p:nvSpPr>
        <p:spPr bwMode="auto">
          <a:xfrm>
            <a:off x="152400" y="44450"/>
            <a:ext cx="533400" cy="5791200"/>
          </a:xfrm>
          <a:prstGeom prst="rect">
            <a:avLst/>
          </a:prstGeom>
          <a:gradFill rotWithShape="0">
            <a:gsLst>
              <a:gs pos="0">
                <a:srgbClr val="FFFF13"/>
              </a:gs>
              <a:gs pos="100000">
                <a:srgbClr val="0000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5719" name="AutoShape 19"/>
          <p:cNvSpPr>
            <a:spLocks noChangeArrowheads="1"/>
          </p:cNvSpPr>
          <p:nvPr/>
        </p:nvSpPr>
        <p:spPr bwMode="auto">
          <a:xfrm>
            <a:off x="4356100" y="2082800"/>
            <a:ext cx="431800" cy="523875"/>
          </a:xfrm>
          <a:prstGeom prst="downArrow">
            <a:avLst>
              <a:gd name="adj1" fmla="val 50000"/>
              <a:gd name="adj2" fmla="val 29213"/>
            </a:avLst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15720" name="Text Box 20"/>
          <p:cNvSpPr txBox="1">
            <a:spLocks noChangeArrowheads="1"/>
          </p:cNvSpPr>
          <p:nvPr/>
        </p:nvSpPr>
        <p:spPr bwMode="auto">
          <a:xfrm>
            <a:off x="755650" y="1157288"/>
            <a:ext cx="7993063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Modelos de Previsão de Desempenho: estimativa ao longo do tempo e com o tráfego acumulado</a:t>
            </a:r>
          </a:p>
        </p:txBody>
      </p:sp>
      <p:sp>
        <p:nvSpPr>
          <p:cNvPr id="115721" name="AutoShape 21"/>
          <p:cNvSpPr>
            <a:spLocks noChangeArrowheads="1"/>
          </p:cNvSpPr>
          <p:nvPr/>
        </p:nvSpPr>
        <p:spPr bwMode="auto">
          <a:xfrm>
            <a:off x="4356100" y="4675188"/>
            <a:ext cx="431800" cy="523875"/>
          </a:xfrm>
          <a:prstGeom prst="downArrow">
            <a:avLst>
              <a:gd name="adj1" fmla="val 50000"/>
              <a:gd name="adj2" fmla="val 29213"/>
            </a:avLst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15722" name="Text Box 22"/>
          <p:cNvSpPr txBox="1">
            <a:spLocks noChangeArrowheads="1"/>
          </p:cNvSpPr>
          <p:nvPr/>
        </p:nvSpPr>
        <p:spPr bwMode="auto">
          <a:xfrm>
            <a:off x="755650" y="4083050"/>
            <a:ext cx="7993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Previsão orçamentária</a:t>
            </a:r>
          </a:p>
        </p:txBody>
      </p:sp>
      <p:sp>
        <p:nvSpPr>
          <p:cNvPr id="115723" name="Text Box 23"/>
          <p:cNvSpPr txBox="1">
            <a:spLocks noChangeArrowheads="1"/>
          </p:cNvSpPr>
          <p:nvPr/>
        </p:nvSpPr>
        <p:spPr bwMode="auto">
          <a:xfrm>
            <a:off x="827088" y="5178425"/>
            <a:ext cx="8066087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600"/>
              <a:t>Ferramentas essenciais para análises tanto em nível de rede como em nível de projeto </a:t>
            </a:r>
          </a:p>
        </p:txBody>
      </p:sp>
      <p:sp>
        <p:nvSpPr>
          <p:cNvPr id="115724" name="Título 15"/>
          <p:cNvSpPr>
            <a:spLocks noGrp="1"/>
          </p:cNvSpPr>
          <p:nvPr>
            <p:ph type="title"/>
          </p:nvPr>
        </p:nvSpPr>
        <p:spPr>
          <a:xfrm>
            <a:off x="3132138" y="404813"/>
            <a:ext cx="5832475" cy="608012"/>
          </a:xfrm>
        </p:spPr>
        <p:txBody>
          <a:bodyPr/>
          <a:lstStyle/>
          <a:p>
            <a:r>
              <a:rPr lang="pt-BR" i="0" smtClean="0"/>
              <a:t>Importância do 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1023938"/>
          </a:xfrm>
        </p:spPr>
        <p:txBody>
          <a:bodyPr/>
          <a:lstStyle/>
          <a:p>
            <a:r>
              <a:rPr lang="pt-BR" smtClean="0"/>
              <a:t>Objetivo</a:t>
            </a:r>
          </a:p>
        </p:txBody>
      </p:sp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152400" y="228600"/>
            <a:ext cx="533400" cy="5791200"/>
          </a:xfrm>
          <a:prstGeom prst="rect">
            <a:avLst/>
          </a:prstGeom>
          <a:gradFill rotWithShape="0">
            <a:gsLst>
              <a:gs pos="0">
                <a:srgbClr val="FFFF13"/>
              </a:gs>
              <a:gs pos="100000">
                <a:srgbClr val="0000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6740" name="Text Box 15"/>
          <p:cNvSpPr txBox="1">
            <a:spLocks noChangeArrowheads="1"/>
          </p:cNvSpPr>
          <p:nvPr/>
        </p:nvSpPr>
        <p:spPr bwMode="auto">
          <a:xfrm>
            <a:off x="900113" y="1431925"/>
            <a:ext cx="7920037" cy="199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2600">
                <a:solidFill>
                  <a:srgbClr val="FF0000"/>
                </a:solidFill>
              </a:rPr>
              <a:t>Comparação do desempenho real de seções de pavimentos, obtido a partir da base de dados do LTPP-FHWA, com o comportamento previsto pelos modelos de deterioração analisados</a:t>
            </a:r>
          </a:p>
        </p:txBody>
      </p:sp>
      <p:sp>
        <p:nvSpPr>
          <p:cNvPr id="116741" name="Rectangle 16"/>
          <p:cNvSpPr>
            <a:spLocks noChangeArrowheads="1"/>
          </p:cNvSpPr>
          <p:nvPr/>
        </p:nvSpPr>
        <p:spPr bwMode="auto">
          <a:xfrm>
            <a:off x="2124075" y="3716338"/>
            <a:ext cx="5472113" cy="2160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80000"/>
              </a:lnSpc>
              <a:buClr>
                <a:srgbClr val="FFFF66"/>
              </a:buClr>
              <a:buSzPct val="130000"/>
              <a:buFont typeface="Wingdings" pitchFamily="2" charset="2"/>
              <a:buChar char="§"/>
            </a:pPr>
            <a:r>
              <a:rPr lang="pt-BR"/>
              <a:t>  Queiroz (1981)</a:t>
            </a:r>
          </a:p>
          <a:p>
            <a:pPr marL="457200" indent="-457200" algn="l">
              <a:buClr>
                <a:srgbClr val="FFFF66"/>
              </a:buClr>
              <a:buSzPct val="130000"/>
              <a:buFont typeface="Wingdings" pitchFamily="2" charset="2"/>
              <a:buChar char="§"/>
            </a:pPr>
            <a:r>
              <a:rPr lang="pt-BR"/>
              <a:t>  Paterson (1987)</a:t>
            </a:r>
          </a:p>
          <a:p>
            <a:pPr marL="457200" indent="-457200" algn="l">
              <a:buClr>
                <a:srgbClr val="FFFF66"/>
              </a:buClr>
              <a:buSzPct val="130000"/>
              <a:buFont typeface="Wingdings" pitchFamily="2" charset="2"/>
              <a:buChar char="§"/>
            </a:pPr>
            <a:r>
              <a:rPr lang="pt-BR"/>
              <a:t>  Marcon (1996)</a:t>
            </a:r>
          </a:p>
          <a:p>
            <a:pPr marL="457200" indent="-457200" algn="l">
              <a:buClr>
                <a:srgbClr val="FFFF66"/>
              </a:buClr>
              <a:buSzPct val="130000"/>
              <a:buFont typeface="Wingdings" pitchFamily="2" charset="2"/>
              <a:buChar char="§"/>
            </a:pPr>
            <a:r>
              <a:rPr lang="pt-BR"/>
              <a:t>  Yshiba (2003)</a:t>
            </a:r>
          </a:p>
          <a:p>
            <a:pPr marL="457200" indent="-457200" algn="l">
              <a:buClr>
                <a:srgbClr val="FFFF66"/>
              </a:buClr>
              <a:buSzPct val="130000"/>
              <a:buFont typeface="Wingdings" pitchFamily="2" charset="2"/>
              <a:buChar char="§"/>
            </a:pPr>
            <a:r>
              <a:rPr lang="pt-BR"/>
              <a:t>  Programa HDM-4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792163"/>
          </a:xfrm>
        </p:spPr>
        <p:txBody>
          <a:bodyPr/>
          <a:lstStyle/>
          <a:p>
            <a:r>
              <a:rPr lang="pt-BR" smtClean="0"/>
              <a:t>Conclusões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3500" y="4941888"/>
            <a:ext cx="476250" cy="215900"/>
          </a:xfrm>
          <a:prstGeom prst="rightArrow">
            <a:avLst>
              <a:gd name="adj1" fmla="val 50000"/>
              <a:gd name="adj2" fmla="val 551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117764" name="Text Box 10"/>
          <p:cNvSpPr txBox="1">
            <a:spLocks noChangeArrowheads="1"/>
          </p:cNvSpPr>
          <p:nvPr/>
        </p:nvSpPr>
        <p:spPr bwMode="auto">
          <a:xfrm>
            <a:off x="611188" y="4768850"/>
            <a:ext cx="8353425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200"/>
              <a:t>Os modelos de previsão de desempenho do HDM-4 não apresentaram bons resultados nem para a previsão da irregularidade longitudinal e nem para a deformação permanente</a:t>
            </a: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611188" y="1838325"/>
            <a:ext cx="8137525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DBD600"/>
              </a:buClr>
              <a:buSzPct val="120000"/>
              <a:buFont typeface="Wingdings" pitchFamily="2" charset="2"/>
              <a:buNone/>
            </a:pPr>
            <a:r>
              <a:rPr lang="pt-BR" sz="2200"/>
              <a:t>Modelos de Previsão da Irregularidade Longitudinal desenvolvidos por Paterson (1987) e Yshiba (2003) apresentaram os resultados mais próximos entre suas previsões e os valores observados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7950" y="19891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7950" y="357346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117768" name="Text Box 9"/>
          <p:cNvSpPr txBox="1">
            <a:spLocks noChangeArrowheads="1"/>
          </p:cNvSpPr>
          <p:nvPr/>
        </p:nvSpPr>
        <p:spPr bwMode="auto">
          <a:xfrm>
            <a:off x="611188" y="3400425"/>
            <a:ext cx="8281987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DBD600"/>
              </a:buClr>
              <a:buSzPct val="120000"/>
              <a:buFont typeface="Wingdings" pitchFamily="2" charset="2"/>
              <a:buNone/>
            </a:pPr>
            <a:r>
              <a:rPr lang="pt-BR" sz="2200"/>
              <a:t>Modelos de Previsão da Deformação Permanente desenvolvidos por Paterson (1987) e Marcon (1996) apresentaram os resultados mais próximos entre suas previsões e os valores observados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Objetivos da Gerência de Pavimentos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1476375" y="1379538"/>
          <a:ext cx="5903913" cy="4603750"/>
        </p:xfrm>
        <a:graphic>
          <a:graphicData uri="http://schemas.openxmlformats.org/presentationml/2006/ole">
            <p:oleObj spid="_x0000_s3074" name="Microsoft Drawing" r:id="rId5" imgW="4041720" imgH="3151080" progId="MSDraw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Objetivos da Gerência de Pavimentos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557338"/>
            <a:ext cx="7200900" cy="440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168650" y="333375"/>
            <a:ext cx="58324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3600" i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Fluxo de Caixa ao Longo da Vida em Serviço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725613" y="1576388"/>
            <a:ext cx="0" cy="34369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725613" y="5013325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678113" y="4405313"/>
            <a:ext cx="0" cy="6080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478213" y="325913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348163" y="4405313"/>
            <a:ext cx="0" cy="6080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218113" y="4405313"/>
            <a:ext cx="0" cy="6080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811838" y="325913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6515100" y="4405313"/>
            <a:ext cx="0" cy="6080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081838" y="5013325"/>
            <a:ext cx="0" cy="1090613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246563" y="530542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Tempo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608013" y="2917825"/>
            <a:ext cx="95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Custo</a:t>
            </a: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1793875" y="1908175"/>
            <a:ext cx="2620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Construção Inicial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3657600" y="2860675"/>
            <a:ext cx="182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Reabilitação</a:t>
            </a:r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6642100" y="4062413"/>
            <a:ext cx="1827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B050"/>
                </a:solidFill>
              </a:rPr>
              <a:t>Manutenção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7018338" y="5207000"/>
            <a:ext cx="2125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FF"/>
                </a:solidFill>
              </a:rPr>
              <a:t>Valor Residual</a:t>
            </a:r>
            <a:endParaRPr lang="en-US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738188"/>
          </a:xfrm>
        </p:spPr>
        <p:txBody>
          <a:bodyPr/>
          <a:lstStyle/>
          <a:p>
            <a:r>
              <a:rPr lang="pt-BR" smtClean="0"/>
              <a:t>Desempenho</a:t>
            </a:r>
          </a:p>
        </p:txBody>
      </p:sp>
      <p:sp>
        <p:nvSpPr>
          <p:cNvPr id="40965" name="Line 3"/>
          <p:cNvSpPr>
            <a:spLocks noChangeShapeType="1"/>
          </p:cNvSpPr>
          <p:nvPr/>
        </p:nvSpPr>
        <p:spPr bwMode="auto">
          <a:xfrm flipV="1">
            <a:off x="1725613" y="2058988"/>
            <a:ext cx="0" cy="34369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6" name="Line 4"/>
          <p:cNvSpPr>
            <a:spLocks noChangeShapeType="1"/>
          </p:cNvSpPr>
          <p:nvPr/>
        </p:nvSpPr>
        <p:spPr bwMode="auto">
          <a:xfrm>
            <a:off x="1725613" y="5495925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7" name="Line 5"/>
          <p:cNvSpPr>
            <a:spLocks noChangeShapeType="1"/>
          </p:cNvSpPr>
          <p:nvPr/>
        </p:nvSpPr>
        <p:spPr bwMode="auto">
          <a:xfrm flipV="1">
            <a:off x="2678113" y="4887913"/>
            <a:ext cx="0" cy="6080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8" name="Line 6"/>
          <p:cNvSpPr>
            <a:spLocks noChangeShapeType="1"/>
          </p:cNvSpPr>
          <p:nvPr/>
        </p:nvSpPr>
        <p:spPr bwMode="auto">
          <a:xfrm flipV="1">
            <a:off x="3478213" y="374173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9" name="Line 7"/>
          <p:cNvSpPr>
            <a:spLocks noChangeShapeType="1"/>
          </p:cNvSpPr>
          <p:nvPr/>
        </p:nvSpPr>
        <p:spPr bwMode="auto">
          <a:xfrm flipV="1">
            <a:off x="4348163" y="4887913"/>
            <a:ext cx="0" cy="6080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0" name="Line 8"/>
          <p:cNvSpPr>
            <a:spLocks noChangeShapeType="1"/>
          </p:cNvSpPr>
          <p:nvPr/>
        </p:nvSpPr>
        <p:spPr bwMode="auto">
          <a:xfrm flipV="1">
            <a:off x="5218113" y="4887913"/>
            <a:ext cx="0" cy="6080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 flipV="1">
            <a:off x="5811838" y="374173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 flipV="1">
            <a:off x="6515100" y="4887913"/>
            <a:ext cx="0" cy="6080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3" name="Line 11"/>
          <p:cNvSpPr>
            <a:spLocks noChangeShapeType="1"/>
          </p:cNvSpPr>
          <p:nvPr/>
        </p:nvSpPr>
        <p:spPr bwMode="auto">
          <a:xfrm>
            <a:off x="7081838" y="5495925"/>
            <a:ext cx="0" cy="660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4" name="Text Box 12"/>
          <p:cNvSpPr txBox="1">
            <a:spLocks noChangeArrowheads="1"/>
          </p:cNvSpPr>
          <p:nvPr/>
        </p:nvSpPr>
        <p:spPr bwMode="auto">
          <a:xfrm>
            <a:off x="4246563" y="549592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Tempo</a:t>
            </a:r>
          </a:p>
        </p:txBody>
      </p:sp>
      <p:sp>
        <p:nvSpPr>
          <p:cNvPr id="40975" name="Text Box 13"/>
          <p:cNvSpPr txBox="1">
            <a:spLocks noChangeArrowheads="1"/>
          </p:cNvSpPr>
          <p:nvPr/>
        </p:nvSpPr>
        <p:spPr bwMode="auto">
          <a:xfrm>
            <a:off x="49213" y="1857375"/>
            <a:ext cx="16224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Qualidade</a:t>
            </a:r>
          </a:p>
          <a:p>
            <a:r>
              <a:rPr lang="en-US"/>
              <a:t>de</a:t>
            </a:r>
          </a:p>
          <a:p>
            <a:r>
              <a:rPr lang="en-US"/>
              <a:t>Rolamento</a:t>
            </a:r>
          </a:p>
          <a:p>
            <a:r>
              <a:rPr lang="en-US"/>
              <a:t>(IRI)</a:t>
            </a:r>
          </a:p>
        </p:txBody>
      </p:sp>
      <p:grpSp>
        <p:nvGrpSpPr>
          <p:cNvPr id="40976" name="Group 19"/>
          <p:cNvGrpSpPr>
            <a:grpSpLocks/>
          </p:cNvGrpSpPr>
          <p:nvPr/>
        </p:nvGrpSpPr>
        <p:grpSpPr bwMode="auto">
          <a:xfrm>
            <a:off x="1739900" y="2476500"/>
            <a:ext cx="6046788" cy="1249363"/>
            <a:chOff x="1096" y="1256"/>
            <a:chExt cx="3809" cy="787"/>
          </a:xfrm>
        </p:grpSpPr>
        <p:sp>
          <p:nvSpPr>
            <p:cNvPr id="40991" name="Freeform 15"/>
            <p:cNvSpPr>
              <a:spLocks/>
            </p:cNvSpPr>
            <p:nvPr/>
          </p:nvSpPr>
          <p:spPr bwMode="auto">
            <a:xfrm>
              <a:off x="1096" y="1256"/>
              <a:ext cx="1130" cy="787"/>
            </a:xfrm>
            <a:custGeom>
              <a:avLst/>
              <a:gdLst>
                <a:gd name="T0" fmla="*/ 0 w 1130"/>
                <a:gd name="T1" fmla="*/ 13 h 787"/>
                <a:gd name="T2" fmla="*/ 139 w 1130"/>
                <a:gd name="T3" fmla="*/ 22 h 787"/>
                <a:gd name="T4" fmla="*/ 513 w 1130"/>
                <a:gd name="T5" fmla="*/ 144 h 787"/>
                <a:gd name="T6" fmla="*/ 948 w 1130"/>
                <a:gd name="T7" fmla="*/ 431 h 787"/>
                <a:gd name="T8" fmla="*/ 1096 w 1130"/>
                <a:gd name="T9" fmla="*/ 735 h 787"/>
                <a:gd name="T10" fmla="*/ 1130 w 1130"/>
                <a:gd name="T11" fmla="*/ 118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0"/>
                <a:gd name="T19" fmla="*/ 0 h 787"/>
                <a:gd name="T20" fmla="*/ 1130 w 1130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0" h="787">
                  <a:moveTo>
                    <a:pt x="0" y="13"/>
                  </a:moveTo>
                  <a:cubicBezTo>
                    <a:pt x="27" y="6"/>
                    <a:pt x="54" y="0"/>
                    <a:pt x="139" y="22"/>
                  </a:cubicBezTo>
                  <a:cubicBezTo>
                    <a:pt x="224" y="44"/>
                    <a:pt x="378" y="76"/>
                    <a:pt x="513" y="144"/>
                  </a:cubicBezTo>
                  <a:cubicBezTo>
                    <a:pt x="648" y="212"/>
                    <a:pt x="851" y="332"/>
                    <a:pt x="948" y="431"/>
                  </a:cubicBezTo>
                  <a:cubicBezTo>
                    <a:pt x="1045" y="530"/>
                    <a:pt x="1066" y="787"/>
                    <a:pt x="1096" y="735"/>
                  </a:cubicBezTo>
                  <a:cubicBezTo>
                    <a:pt x="1126" y="683"/>
                    <a:pt x="1128" y="400"/>
                    <a:pt x="1130" y="11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92" name="Freeform 16"/>
            <p:cNvSpPr>
              <a:spLocks/>
            </p:cNvSpPr>
            <p:nvPr/>
          </p:nvSpPr>
          <p:spPr bwMode="auto">
            <a:xfrm>
              <a:off x="2226" y="1374"/>
              <a:ext cx="1435" cy="574"/>
            </a:xfrm>
            <a:custGeom>
              <a:avLst/>
              <a:gdLst>
                <a:gd name="T0" fmla="*/ 0 w 1435"/>
                <a:gd name="T1" fmla="*/ 0 h 574"/>
                <a:gd name="T2" fmla="*/ 653 w 1435"/>
                <a:gd name="T3" fmla="*/ 122 h 574"/>
                <a:gd name="T4" fmla="*/ 1183 w 1435"/>
                <a:gd name="T5" fmla="*/ 330 h 574"/>
                <a:gd name="T6" fmla="*/ 1435 w 1435"/>
                <a:gd name="T7" fmla="*/ 574 h 5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5"/>
                <a:gd name="T13" fmla="*/ 0 h 574"/>
                <a:gd name="T14" fmla="*/ 1435 w 1435"/>
                <a:gd name="T15" fmla="*/ 574 h 5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5" h="574">
                  <a:moveTo>
                    <a:pt x="0" y="0"/>
                  </a:moveTo>
                  <a:cubicBezTo>
                    <a:pt x="228" y="33"/>
                    <a:pt x="456" y="67"/>
                    <a:pt x="653" y="122"/>
                  </a:cubicBezTo>
                  <a:cubicBezTo>
                    <a:pt x="850" y="177"/>
                    <a:pt x="1053" y="255"/>
                    <a:pt x="1183" y="330"/>
                  </a:cubicBezTo>
                  <a:cubicBezTo>
                    <a:pt x="1313" y="405"/>
                    <a:pt x="1389" y="531"/>
                    <a:pt x="1435" y="5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93" name="Line 17"/>
            <p:cNvSpPr>
              <a:spLocks noChangeShapeType="1"/>
            </p:cNvSpPr>
            <p:nvPr/>
          </p:nvSpPr>
          <p:spPr bwMode="auto">
            <a:xfrm flipV="1">
              <a:off x="3661" y="1374"/>
              <a:ext cx="0" cy="5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94" name="Freeform 18"/>
            <p:cNvSpPr>
              <a:spLocks/>
            </p:cNvSpPr>
            <p:nvPr/>
          </p:nvSpPr>
          <p:spPr bwMode="auto">
            <a:xfrm>
              <a:off x="3661" y="1383"/>
              <a:ext cx="1244" cy="582"/>
            </a:xfrm>
            <a:custGeom>
              <a:avLst/>
              <a:gdLst>
                <a:gd name="T0" fmla="*/ 0 w 1244"/>
                <a:gd name="T1" fmla="*/ 0 h 582"/>
                <a:gd name="T2" fmla="*/ 774 w 1244"/>
                <a:gd name="T3" fmla="*/ 191 h 582"/>
                <a:gd name="T4" fmla="*/ 1244 w 1244"/>
                <a:gd name="T5" fmla="*/ 582 h 582"/>
                <a:gd name="T6" fmla="*/ 0 60000 65536"/>
                <a:gd name="T7" fmla="*/ 0 60000 65536"/>
                <a:gd name="T8" fmla="*/ 0 60000 65536"/>
                <a:gd name="T9" fmla="*/ 0 w 1244"/>
                <a:gd name="T10" fmla="*/ 0 h 582"/>
                <a:gd name="T11" fmla="*/ 1244 w 1244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" h="582">
                  <a:moveTo>
                    <a:pt x="0" y="0"/>
                  </a:moveTo>
                  <a:cubicBezTo>
                    <a:pt x="283" y="47"/>
                    <a:pt x="567" y="94"/>
                    <a:pt x="774" y="191"/>
                  </a:cubicBezTo>
                  <a:cubicBezTo>
                    <a:pt x="981" y="288"/>
                    <a:pt x="1166" y="518"/>
                    <a:pt x="1244" y="5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0977" name="Text Box 20"/>
          <p:cNvSpPr txBox="1">
            <a:spLocks noChangeArrowheads="1"/>
          </p:cNvSpPr>
          <p:nvPr/>
        </p:nvSpPr>
        <p:spPr bwMode="auto">
          <a:xfrm>
            <a:off x="276225" y="4337050"/>
            <a:ext cx="957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Custo</a:t>
            </a:r>
          </a:p>
        </p:txBody>
      </p:sp>
      <p:sp>
        <p:nvSpPr>
          <p:cNvPr id="40978" name="Line 21"/>
          <p:cNvSpPr>
            <a:spLocks noChangeShapeType="1"/>
          </p:cNvSpPr>
          <p:nvPr/>
        </p:nvSpPr>
        <p:spPr bwMode="auto">
          <a:xfrm>
            <a:off x="1427163" y="3741738"/>
            <a:ext cx="6359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9" name="Line 22"/>
          <p:cNvSpPr>
            <a:spLocks noChangeShapeType="1"/>
          </p:cNvSpPr>
          <p:nvPr/>
        </p:nvSpPr>
        <p:spPr bwMode="auto">
          <a:xfrm>
            <a:off x="3533775" y="2058988"/>
            <a:ext cx="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0" name="Line 23"/>
          <p:cNvSpPr>
            <a:spLocks noChangeShapeType="1"/>
          </p:cNvSpPr>
          <p:nvPr/>
        </p:nvSpPr>
        <p:spPr bwMode="auto">
          <a:xfrm flipV="1">
            <a:off x="7081838" y="1668463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1" name="Text Box 24"/>
          <p:cNvSpPr txBox="1">
            <a:spLocks noChangeArrowheads="1"/>
          </p:cNvSpPr>
          <p:nvPr/>
        </p:nvSpPr>
        <p:spPr bwMode="auto">
          <a:xfrm>
            <a:off x="1866900" y="1835150"/>
            <a:ext cx="1730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Período</a:t>
            </a:r>
          </a:p>
          <a:p>
            <a:r>
              <a:rPr lang="en-US" sz="1800"/>
              <a:t>de Desempenho</a:t>
            </a:r>
          </a:p>
        </p:txBody>
      </p:sp>
      <p:sp>
        <p:nvSpPr>
          <p:cNvPr id="40982" name="Line 25"/>
          <p:cNvSpPr>
            <a:spLocks noChangeShapeType="1"/>
          </p:cNvSpPr>
          <p:nvPr/>
        </p:nvSpPr>
        <p:spPr bwMode="auto">
          <a:xfrm>
            <a:off x="1739900" y="2476500"/>
            <a:ext cx="179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3" name="Text Box 26"/>
          <p:cNvSpPr txBox="1">
            <a:spLocks noChangeArrowheads="1"/>
          </p:cNvSpPr>
          <p:nvPr/>
        </p:nvSpPr>
        <p:spPr bwMode="auto">
          <a:xfrm>
            <a:off x="3616325" y="1468438"/>
            <a:ext cx="2019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Período de Análise</a:t>
            </a:r>
          </a:p>
        </p:txBody>
      </p:sp>
      <p:sp>
        <p:nvSpPr>
          <p:cNvPr id="40984" name="Line 27"/>
          <p:cNvSpPr>
            <a:spLocks noChangeShapeType="1"/>
          </p:cNvSpPr>
          <p:nvPr/>
        </p:nvSpPr>
        <p:spPr bwMode="auto">
          <a:xfrm>
            <a:off x="1725613" y="1566863"/>
            <a:ext cx="0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5" name="Line 28"/>
          <p:cNvSpPr>
            <a:spLocks noChangeShapeType="1"/>
          </p:cNvSpPr>
          <p:nvPr/>
        </p:nvSpPr>
        <p:spPr bwMode="auto">
          <a:xfrm>
            <a:off x="1725613" y="1835150"/>
            <a:ext cx="535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6" name="Line 29"/>
          <p:cNvSpPr>
            <a:spLocks noChangeShapeType="1"/>
          </p:cNvSpPr>
          <p:nvPr/>
        </p:nvSpPr>
        <p:spPr bwMode="auto">
          <a:xfrm flipV="1">
            <a:off x="7081838" y="2678113"/>
            <a:ext cx="0" cy="28178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7" name="Line 30"/>
          <p:cNvSpPr>
            <a:spLocks noChangeShapeType="1"/>
          </p:cNvSpPr>
          <p:nvPr/>
        </p:nvSpPr>
        <p:spPr bwMode="auto">
          <a:xfrm>
            <a:off x="7081838" y="2871788"/>
            <a:ext cx="704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8" name="Text Box 31"/>
          <p:cNvSpPr txBox="1">
            <a:spLocks noChangeArrowheads="1"/>
          </p:cNvSpPr>
          <p:nvPr/>
        </p:nvSpPr>
        <p:spPr bwMode="auto">
          <a:xfrm>
            <a:off x="7500938" y="1714500"/>
            <a:ext cx="1595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Vida</a:t>
            </a:r>
          </a:p>
          <a:p>
            <a:r>
              <a:rPr lang="en-US" sz="1800"/>
              <a:t>Remanescente</a:t>
            </a:r>
          </a:p>
        </p:txBody>
      </p:sp>
      <p:sp>
        <p:nvSpPr>
          <p:cNvPr id="40989" name="Freeform 32"/>
          <p:cNvSpPr>
            <a:spLocks/>
          </p:cNvSpPr>
          <p:nvPr/>
        </p:nvSpPr>
        <p:spPr bwMode="auto">
          <a:xfrm>
            <a:off x="7427913" y="2374900"/>
            <a:ext cx="511175" cy="441325"/>
          </a:xfrm>
          <a:custGeom>
            <a:avLst/>
            <a:gdLst>
              <a:gd name="T0" fmla="*/ 2147483647 w 322"/>
              <a:gd name="T1" fmla="*/ 0 h 278"/>
              <a:gd name="T2" fmla="*/ 2147483647 w 322"/>
              <a:gd name="T3" fmla="*/ 2147483647 h 278"/>
              <a:gd name="T4" fmla="*/ 0 w 322"/>
              <a:gd name="T5" fmla="*/ 2147483647 h 278"/>
              <a:gd name="T6" fmla="*/ 0 60000 65536"/>
              <a:gd name="T7" fmla="*/ 0 60000 65536"/>
              <a:gd name="T8" fmla="*/ 0 60000 65536"/>
              <a:gd name="T9" fmla="*/ 0 w 322"/>
              <a:gd name="T10" fmla="*/ 0 h 278"/>
              <a:gd name="T11" fmla="*/ 322 w 322"/>
              <a:gd name="T12" fmla="*/ 278 h 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278">
                <a:moveTo>
                  <a:pt x="322" y="0"/>
                </a:moveTo>
                <a:cubicBezTo>
                  <a:pt x="235" y="3"/>
                  <a:pt x="149" y="6"/>
                  <a:pt x="95" y="52"/>
                </a:cubicBezTo>
                <a:cubicBezTo>
                  <a:pt x="41" y="98"/>
                  <a:pt x="16" y="240"/>
                  <a:pt x="0" y="27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0" name="Line 33"/>
          <p:cNvSpPr>
            <a:spLocks noChangeShapeType="1"/>
          </p:cNvSpPr>
          <p:nvPr/>
        </p:nvSpPr>
        <p:spPr bwMode="auto">
          <a:xfrm flipV="1">
            <a:off x="7786688" y="2568575"/>
            <a:ext cx="0" cy="1173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Parcelas de Custos</a:t>
            </a:r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 flipV="1">
            <a:off x="1725613" y="1500188"/>
            <a:ext cx="0" cy="34369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725613" y="4976813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4246563" y="530542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Tempo</a:t>
            </a:r>
          </a:p>
        </p:txBody>
      </p:sp>
      <p:sp>
        <p:nvSpPr>
          <p:cNvPr id="41991" name="Text Box 13"/>
          <p:cNvSpPr txBox="1">
            <a:spLocks noChangeArrowheads="1"/>
          </p:cNvSpPr>
          <p:nvPr/>
        </p:nvSpPr>
        <p:spPr bwMode="auto">
          <a:xfrm>
            <a:off x="608013" y="2917825"/>
            <a:ext cx="95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Custo</a:t>
            </a:r>
          </a:p>
        </p:txBody>
      </p:sp>
      <p:sp>
        <p:nvSpPr>
          <p:cNvPr id="41992" name="Text Box 14"/>
          <p:cNvSpPr txBox="1">
            <a:spLocks noChangeArrowheads="1"/>
          </p:cNvSpPr>
          <p:nvPr/>
        </p:nvSpPr>
        <p:spPr bwMode="auto">
          <a:xfrm>
            <a:off x="1785938" y="1500188"/>
            <a:ext cx="3840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6600"/>
                </a:solidFill>
              </a:rPr>
              <a:t>Constru</a:t>
            </a:r>
            <a:r>
              <a:rPr lang="pt-BR" sz="3600">
                <a:solidFill>
                  <a:srgbClr val="FF6600"/>
                </a:solidFill>
              </a:rPr>
              <a:t>ção </a:t>
            </a:r>
            <a:r>
              <a:rPr lang="en-US" sz="3600">
                <a:solidFill>
                  <a:srgbClr val="FF6600"/>
                </a:solidFill>
              </a:rPr>
              <a:t>Inicial</a:t>
            </a:r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1789113" y="2027238"/>
            <a:ext cx="3516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buFontTx/>
              <a:buChar char="•"/>
            </a:pPr>
            <a:r>
              <a:rPr lang="en-US"/>
              <a:t>Material e Mão-de-Obra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en-US"/>
              <a:t>Controle de Tráfego</a:t>
            </a:r>
          </a:p>
        </p:txBody>
      </p:sp>
      <p:sp>
        <p:nvSpPr>
          <p:cNvPr id="41994" name="Line 17"/>
          <p:cNvSpPr>
            <a:spLocks noChangeShapeType="1"/>
          </p:cNvSpPr>
          <p:nvPr/>
        </p:nvSpPr>
        <p:spPr bwMode="auto">
          <a:xfrm>
            <a:off x="1725613" y="4976813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5" name="Line 18"/>
          <p:cNvSpPr>
            <a:spLocks noChangeShapeType="1"/>
          </p:cNvSpPr>
          <p:nvPr/>
        </p:nvSpPr>
        <p:spPr bwMode="auto">
          <a:xfrm flipV="1">
            <a:off x="2678113" y="4368800"/>
            <a:ext cx="0" cy="6080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6" name="Line 19"/>
          <p:cNvSpPr>
            <a:spLocks noChangeShapeType="1"/>
          </p:cNvSpPr>
          <p:nvPr/>
        </p:nvSpPr>
        <p:spPr bwMode="auto">
          <a:xfrm flipV="1">
            <a:off x="3478213" y="3222625"/>
            <a:ext cx="0" cy="175418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7" name="Line 20"/>
          <p:cNvSpPr>
            <a:spLocks noChangeShapeType="1"/>
          </p:cNvSpPr>
          <p:nvPr/>
        </p:nvSpPr>
        <p:spPr bwMode="auto">
          <a:xfrm flipV="1">
            <a:off x="4348163" y="4368800"/>
            <a:ext cx="0" cy="6080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8" name="Line 21"/>
          <p:cNvSpPr>
            <a:spLocks noChangeShapeType="1"/>
          </p:cNvSpPr>
          <p:nvPr/>
        </p:nvSpPr>
        <p:spPr bwMode="auto">
          <a:xfrm flipV="1">
            <a:off x="5218113" y="4368800"/>
            <a:ext cx="0" cy="6080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9" name="Line 22"/>
          <p:cNvSpPr>
            <a:spLocks noChangeShapeType="1"/>
          </p:cNvSpPr>
          <p:nvPr/>
        </p:nvSpPr>
        <p:spPr bwMode="auto">
          <a:xfrm flipV="1">
            <a:off x="5811838" y="3222625"/>
            <a:ext cx="0" cy="175418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0" name="Line 23"/>
          <p:cNvSpPr>
            <a:spLocks noChangeShapeType="1"/>
          </p:cNvSpPr>
          <p:nvPr/>
        </p:nvSpPr>
        <p:spPr bwMode="auto">
          <a:xfrm flipV="1">
            <a:off x="6515100" y="4368800"/>
            <a:ext cx="0" cy="6080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1" name="Line 24"/>
          <p:cNvSpPr>
            <a:spLocks noChangeShapeType="1"/>
          </p:cNvSpPr>
          <p:nvPr/>
        </p:nvSpPr>
        <p:spPr bwMode="auto">
          <a:xfrm>
            <a:off x="6999288" y="5013325"/>
            <a:ext cx="0" cy="1090613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2" name="Retângulo 16"/>
          <p:cNvSpPr>
            <a:spLocks noChangeArrowheads="1"/>
          </p:cNvSpPr>
          <p:nvPr/>
        </p:nvSpPr>
        <p:spPr bwMode="auto">
          <a:xfrm>
            <a:off x="6357938" y="1546225"/>
            <a:ext cx="250031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rgbClr val="C00000"/>
                </a:solidFill>
              </a:rPr>
              <a:t>Com base em estimativas de engenheiros e orçamentos anteriores</a:t>
            </a:r>
          </a:p>
          <a:p>
            <a:pPr algn="l"/>
            <a:r>
              <a:rPr lang="pt-BR">
                <a:solidFill>
                  <a:srgbClr val="C00000"/>
                </a:solidFill>
              </a:rPr>
              <a:t>Brasil: T.P.U.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Parcelas de Custos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725613" y="4976813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4246563" y="530542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Tempo</a:t>
            </a:r>
          </a:p>
        </p:txBody>
      </p:sp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608013" y="2917825"/>
            <a:ext cx="95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Custo</a:t>
            </a:r>
          </a:p>
        </p:txBody>
      </p:sp>
      <p:sp>
        <p:nvSpPr>
          <p:cNvPr id="43015" name="Line 17"/>
          <p:cNvSpPr>
            <a:spLocks noChangeShapeType="1"/>
          </p:cNvSpPr>
          <p:nvPr/>
        </p:nvSpPr>
        <p:spPr bwMode="auto">
          <a:xfrm>
            <a:off x="1725613" y="4976813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6" name="Line 18"/>
          <p:cNvSpPr>
            <a:spLocks noChangeShapeType="1"/>
          </p:cNvSpPr>
          <p:nvPr/>
        </p:nvSpPr>
        <p:spPr bwMode="auto">
          <a:xfrm flipV="1">
            <a:off x="2678113" y="4368800"/>
            <a:ext cx="0" cy="6080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7" name="Line 20"/>
          <p:cNvSpPr>
            <a:spLocks noChangeShapeType="1"/>
          </p:cNvSpPr>
          <p:nvPr/>
        </p:nvSpPr>
        <p:spPr bwMode="auto">
          <a:xfrm flipV="1">
            <a:off x="4348163" y="4368800"/>
            <a:ext cx="0" cy="6080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8" name="Line 21"/>
          <p:cNvSpPr>
            <a:spLocks noChangeShapeType="1"/>
          </p:cNvSpPr>
          <p:nvPr/>
        </p:nvSpPr>
        <p:spPr bwMode="auto">
          <a:xfrm flipV="1">
            <a:off x="5218113" y="4368800"/>
            <a:ext cx="0" cy="6080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9" name="Line 23"/>
          <p:cNvSpPr>
            <a:spLocks noChangeShapeType="1"/>
          </p:cNvSpPr>
          <p:nvPr/>
        </p:nvSpPr>
        <p:spPr bwMode="auto">
          <a:xfrm flipV="1">
            <a:off x="6515100" y="4368800"/>
            <a:ext cx="0" cy="6080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0" name="Line 24"/>
          <p:cNvSpPr>
            <a:spLocks noChangeShapeType="1"/>
          </p:cNvSpPr>
          <p:nvPr/>
        </p:nvSpPr>
        <p:spPr bwMode="auto">
          <a:xfrm>
            <a:off x="6999288" y="5013325"/>
            <a:ext cx="0" cy="1090613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1" name="Retângulo 16"/>
          <p:cNvSpPr>
            <a:spLocks noChangeArrowheads="1"/>
          </p:cNvSpPr>
          <p:nvPr/>
        </p:nvSpPr>
        <p:spPr bwMode="auto">
          <a:xfrm>
            <a:off x="6143625" y="1357313"/>
            <a:ext cx="2571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rgbClr val="C00000"/>
                </a:solidFill>
              </a:rPr>
              <a:t>Todas alternativas devem ter ao menos uma reabilitação ao longo do período de análise</a:t>
            </a:r>
          </a:p>
        </p:txBody>
      </p:sp>
      <p:sp>
        <p:nvSpPr>
          <p:cNvPr id="43022" name="Line 17"/>
          <p:cNvSpPr>
            <a:spLocks noChangeShapeType="1"/>
          </p:cNvSpPr>
          <p:nvPr/>
        </p:nvSpPr>
        <p:spPr bwMode="auto">
          <a:xfrm flipV="1">
            <a:off x="1725613" y="1500188"/>
            <a:ext cx="0" cy="3436937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3" name="Line 6"/>
          <p:cNvSpPr>
            <a:spLocks noChangeShapeType="1"/>
          </p:cNvSpPr>
          <p:nvPr/>
        </p:nvSpPr>
        <p:spPr bwMode="auto">
          <a:xfrm flipV="1">
            <a:off x="3478213" y="321468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4" name="Line 9"/>
          <p:cNvSpPr>
            <a:spLocks noChangeShapeType="1"/>
          </p:cNvSpPr>
          <p:nvPr/>
        </p:nvSpPr>
        <p:spPr bwMode="auto">
          <a:xfrm flipV="1">
            <a:off x="5811838" y="321468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5" name="Text Box 14"/>
          <p:cNvSpPr txBox="1">
            <a:spLocks noChangeArrowheads="1"/>
          </p:cNvSpPr>
          <p:nvPr/>
        </p:nvSpPr>
        <p:spPr bwMode="auto">
          <a:xfrm>
            <a:off x="3214688" y="1214438"/>
            <a:ext cx="2646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>
                <a:solidFill>
                  <a:srgbClr val="0000FF"/>
                </a:solidFill>
              </a:rPr>
              <a:t>Reabilitação</a:t>
            </a:r>
            <a:endParaRPr lang="pt-BR" sz="3600"/>
          </a:p>
        </p:txBody>
      </p:sp>
      <p:sp>
        <p:nvSpPr>
          <p:cNvPr id="43026" name="Text Box 16"/>
          <p:cNvSpPr txBox="1">
            <a:spLocks noChangeArrowheads="1"/>
          </p:cNvSpPr>
          <p:nvPr/>
        </p:nvSpPr>
        <p:spPr bwMode="auto">
          <a:xfrm>
            <a:off x="1714500" y="1714500"/>
            <a:ext cx="44815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pt-BR"/>
              <a:t>Intervenção mais onerosa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pt-BR"/>
              <a:t>Restabelecer IRI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pt-BR"/>
              <a:t>Material e Mão-de-Obra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pt-BR"/>
              <a:t>Controle de Tráfego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Parcelas de Custos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725613" y="4976813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7" name="Text Box 12"/>
          <p:cNvSpPr txBox="1">
            <a:spLocks noChangeArrowheads="1"/>
          </p:cNvSpPr>
          <p:nvPr/>
        </p:nvSpPr>
        <p:spPr bwMode="auto">
          <a:xfrm>
            <a:off x="4246563" y="530542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Tempo</a:t>
            </a:r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608013" y="2917825"/>
            <a:ext cx="95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Custo</a:t>
            </a:r>
          </a:p>
        </p:txBody>
      </p:sp>
      <p:sp>
        <p:nvSpPr>
          <p:cNvPr id="44039" name="Line 17"/>
          <p:cNvSpPr>
            <a:spLocks noChangeShapeType="1"/>
          </p:cNvSpPr>
          <p:nvPr/>
        </p:nvSpPr>
        <p:spPr bwMode="auto">
          <a:xfrm>
            <a:off x="1725613" y="4976813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0" name="Line 24"/>
          <p:cNvSpPr>
            <a:spLocks noChangeShapeType="1"/>
          </p:cNvSpPr>
          <p:nvPr/>
        </p:nvSpPr>
        <p:spPr bwMode="auto">
          <a:xfrm>
            <a:off x="6999288" y="5013325"/>
            <a:ext cx="0" cy="1090613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1" name="Line 17"/>
          <p:cNvSpPr>
            <a:spLocks noChangeShapeType="1"/>
          </p:cNvSpPr>
          <p:nvPr/>
        </p:nvSpPr>
        <p:spPr bwMode="auto">
          <a:xfrm flipV="1">
            <a:off x="1725613" y="1500188"/>
            <a:ext cx="0" cy="3436937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3214688" y="1354138"/>
            <a:ext cx="2646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>
                <a:solidFill>
                  <a:srgbClr val="00B050"/>
                </a:solidFill>
              </a:rPr>
              <a:t>Manutenção</a:t>
            </a:r>
          </a:p>
        </p:txBody>
      </p:sp>
      <p:sp>
        <p:nvSpPr>
          <p:cNvPr id="44043" name="Text Box 16"/>
          <p:cNvSpPr txBox="1">
            <a:spLocks noChangeArrowheads="1"/>
          </p:cNvSpPr>
          <p:nvPr/>
        </p:nvSpPr>
        <p:spPr bwMode="auto">
          <a:xfrm>
            <a:off x="1714500" y="1943100"/>
            <a:ext cx="657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pt-BR"/>
              <a:t>Atividades para reduzir taxa de Deterioração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pt-BR"/>
              <a:t>Material e Mão-de-Obra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pt-BR"/>
              <a:t>Controle de Tráfego</a:t>
            </a:r>
          </a:p>
        </p:txBody>
      </p:sp>
      <p:sp>
        <p:nvSpPr>
          <p:cNvPr id="44044" name="Line 5"/>
          <p:cNvSpPr>
            <a:spLocks noChangeShapeType="1"/>
          </p:cNvSpPr>
          <p:nvPr/>
        </p:nvSpPr>
        <p:spPr bwMode="auto">
          <a:xfrm flipV="1">
            <a:off x="2678113" y="4357688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5" name="Line 6"/>
          <p:cNvSpPr>
            <a:spLocks noChangeShapeType="1"/>
          </p:cNvSpPr>
          <p:nvPr/>
        </p:nvSpPr>
        <p:spPr bwMode="auto">
          <a:xfrm flipV="1">
            <a:off x="3478213" y="321468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6" name="Line 7"/>
          <p:cNvSpPr>
            <a:spLocks noChangeShapeType="1"/>
          </p:cNvSpPr>
          <p:nvPr/>
        </p:nvSpPr>
        <p:spPr bwMode="auto">
          <a:xfrm flipV="1">
            <a:off x="4348163" y="4357688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7" name="Line 8"/>
          <p:cNvSpPr>
            <a:spLocks noChangeShapeType="1"/>
          </p:cNvSpPr>
          <p:nvPr/>
        </p:nvSpPr>
        <p:spPr bwMode="auto">
          <a:xfrm flipV="1">
            <a:off x="5218113" y="4357688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8" name="Line 9"/>
          <p:cNvSpPr>
            <a:spLocks noChangeShapeType="1"/>
          </p:cNvSpPr>
          <p:nvPr/>
        </p:nvSpPr>
        <p:spPr bwMode="auto">
          <a:xfrm flipV="1">
            <a:off x="5811838" y="321468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49" name="Line 10"/>
          <p:cNvSpPr>
            <a:spLocks noChangeShapeType="1"/>
          </p:cNvSpPr>
          <p:nvPr/>
        </p:nvSpPr>
        <p:spPr bwMode="auto">
          <a:xfrm flipV="1">
            <a:off x="6515100" y="4357688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738188"/>
          </a:xfrm>
        </p:spPr>
        <p:txBody>
          <a:bodyPr/>
          <a:lstStyle/>
          <a:p>
            <a:r>
              <a:rPr lang="pt-BR" smtClean="0"/>
              <a:t>Valor Presente Líquido</a:t>
            </a:r>
          </a:p>
        </p:txBody>
      </p:sp>
      <p:sp>
        <p:nvSpPr>
          <p:cNvPr id="45060" name="Line 2051"/>
          <p:cNvSpPr>
            <a:spLocks noChangeShapeType="1"/>
          </p:cNvSpPr>
          <p:nvPr/>
        </p:nvSpPr>
        <p:spPr bwMode="auto">
          <a:xfrm flipV="1">
            <a:off x="1725613" y="1576388"/>
            <a:ext cx="0" cy="34369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1" name="Line 2052"/>
          <p:cNvSpPr>
            <a:spLocks noChangeShapeType="1"/>
          </p:cNvSpPr>
          <p:nvPr/>
        </p:nvSpPr>
        <p:spPr bwMode="auto">
          <a:xfrm>
            <a:off x="1725613" y="5013325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2" name="Line 2053"/>
          <p:cNvSpPr>
            <a:spLocks noChangeShapeType="1"/>
          </p:cNvSpPr>
          <p:nvPr/>
        </p:nvSpPr>
        <p:spPr bwMode="auto">
          <a:xfrm flipV="1">
            <a:off x="2678113" y="4405313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3" name="Line 2054"/>
          <p:cNvSpPr>
            <a:spLocks noChangeShapeType="1"/>
          </p:cNvSpPr>
          <p:nvPr/>
        </p:nvSpPr>
        <p:spPr bwMode="auto">
          <a:xfrm flipV="1">
            <a:off x="3478213" y="325913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4" name="Line 2055"/>
          <p:cNvSpPr>
            <a:spLocks noChangeShapeType="1"/>
          </p:cNvSpPr>
          <p:nvPr/>
        </p:nvSpPr>
        <p:spPr bwMode="auto">
          <a:xfrm flipV="1">
            <a:off x="4348163" y="4405313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5" name="Line 2056"/>
          <p:cNvSpPr>
            <a:spLocks noChangeShapeType="1"/>
          </p:cNvSpPr>
          <p:nvPr/>
        </p:nvSpPr>
        <p:spPr bwMode="auto">
          <a:xfrm flipV="1">
            <a:off x="5218113" y="4405313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6" name="Line 2057"/>
          <p:cNvSpPr>
            <a:spLocks noChangeShapeType="1"/>
          </p:cNvSpPr>
          <p:nvPr/>
        </p:nvSpPr>
        <p:spPr bwMode="auto">
          <a:xfrm flipV="1">
            <a:off x="5811838" y="325913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7" name="Line 2058"/>
          <p:cNvSpPr>
            <a:spLocks noChangeShapeType="1"/>
          </p:cNvSpPr>
          <p:nvPr/>
        </p:nvSpPr>
        <p:spPr bwMode="auto">
          <a:xfrm flipV="1">
            <a:off x="6515100" y="4405313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8" name="Line 2059"/>
          <p:cNvSpPr>
            <a:spLocks noChangeShapeType="1"/>
          </p:cNvSpPr>
          <p:nvPr/>
        </p:nvSpPr>
        <p:spPr bwMode="auto">
          <a:xfrm>
            <a:off x="7081838" y="5013325"/>
            <a:ext cx="0" cy="1090613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9" name="Text Box 2060"/>
          <p:cNvSpPr txBox="1">
            <a:spLocks noChangeArrowheads="1"/>
          </p:cNvSpPr>
          <p:nvPr/>
        </p:nvSpPr>
        <p:spPr bwMode="auto">
          <a:xfrm>
            <a:off x="4246563" y="530542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Tempo</a:t>
            </a:r>
          </a:p>
        </p:txBody>
      </p:sp>
      <p:sp>
        <p:nvSpPr>
          <p:cNvPr id="45070" name="Text Box 2061"/>
          <p:cNvSpPr txBox="1">
            <a:spLocks noChangeArrowheads="1"/>
          </p:cNvSpPr>
          <p:nvPr/>
        </p:nvSpPr>
        <p:spPr bwMode="auto">
          <a:xfrm>
            <a:off x="222250" y="2586038"/>
            <a:ext cx="149225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C00000"/>
                </a:solidFill>
              </a:rPr>
              <a:t>Valor</a:t>
            </a:r>
          </a:p>
          <a:p>
            <a:r>
              <a:rPr lang="pt-BR" sz="2800">
                <a:solidFill>
                  <a:srgbClr val="C00000"/>
                </a:solidFill>
              </a:rPr>
              <a:t>Presente</a:t>
            </a:r>
          </a:p>
          <a:p>
            <a:r>
              <a:rPr lang="pt-BR" sz="2800">
                <a:solidFill>
                  <a:srgbClr val="C00000"/>
                </a:solidFill>
              </a:rPr>
              <a:t>Líquido</a:t>
            </a:r>
          </a:p>
        </p:txBody>
      </p:sp>
      <p:sp>
        <p:nvSpPr>
          <p:cNvPr id="45071" name="Text Box 2063"/>
          <p:cNvSpPr txBox="1">
            <a:spLocks noChangeArrowheads="1"/>
          </p:cNvSpPr>
          <p:nvPr/>
        </p:nvSpPr>
        <p:spPr bwMode="auto">
          <a:xfrm>
            <a:off x="1793875" y="1908175"/>
            <a:ext cx="2620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6600"/>
                </a:solidFill>
              </a:rPr>
              <a:t>Construção Inicial</a:t>
            </a:r>
          </a:p>
        </p:txBody>
      </p:sp>
      <p:sp>
        <p:nvSpPr>
          <p:cNvPr id="45072" name="Text Box 2064"/>
          <p:cNvSpPr txBox="1">
            <a:spLocks noChangeArrowheads="1"/>
          </p:cNvSpPr>
          <p:nvPr/>
        </p:nvSpPr>
        <p:spPr bwMode="auto">
          <a:xfrm>
            <a:off x="3538538" y="2860675"/>
            <a:ext cx="206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accent2"/>
                </a:solidFill>
              </a:rPr>
              <a:t>Rehabilitation</a:t>
            </a:r>
          </a:p>
        </p:txBody>
      </p:sp>
      <p:sp>
        <p:nvSpPr>
          <p:cNvPr id="45073" name="Text Box 2065"/>
          <p:cNvSpPr txBox="1">
            <a:spLocks noChangeArrowheads="1"/>
          </p:cNvSpPr>
          <p:nvPr/>
        </p:nvSpPr>
        <p:spPr bwMode="auto">
          <a:xfrm>
            <a:off x="6642100" y="4062413"/>
            <a:ext cx="1827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B050"/>
                </a:solidFill>
              </a:rPr>
              <a:t>Manutenção</a:t>
            </a:r>
          </a:p>
        </p:txBody>
      </p:sp>
      <p:sp>
        <p:nvSpPr>
          <p:cNvPr id="45074" name="Text Box 2066"/>
          <p:cNvSpPr txBox="1">
            <a:spLocks noChangeArrowheads="1"/>
          </p:cNvSpPr>
          <p:nvPr/>
        </p:nvSpPr>
        <p:spPr bwMode="auto">
          <a:xfrm>
            <a:off x="7134225" y="5207000"/>
            <a:ext cx="1331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>
                <a:solidFill>
                  <a:srgbClr val="9900FF"/>
                </a:solidFill>
              </a:rPr>
              <a:t>Valor</a:t>
            </a:r>
          </a:p>
          <a:p>
            <a:pPr>
              <a:spcBef>
                <a:spcPct val="0"/>
              </a:spcBef>
            </a:pPr>
            <a:r>
              <a:rPr lang="pt-BR">
                <a:solidFill>
                  <a:srgbClr val="9900FF"/>
                </a:solidFill>
              </a:rPr>
              <a:t>Residual</a:t>
            </a:r>
            <a:endParaRPr lang="pt-BR">
              <a:solidFill>
                <a:srgbClr val="9933FF"/>
              </a:solidFill>
            </a:endParaRPr>
          </a:p>
        </p:txBody>
      </p:sp>
      <p:sp>
        <p:nvSpPr>
          <p:cNvPr id="45075" name="Text Box 2067"/>
          <p:cNvSpPr txBox="1">
            <a:spLocks noChangeArrowheads="1"/>
          </p:cNvSpPr>
          <p:nvPr/>
        </p:nvSpPr>
        <p:spPr bwMode="auto">
          <a:xfrm>
            <a:off x="1641475" y="5013325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0</a:t>
            </a:r>
          </a:p>
        </p:txBody>
      </p:sp>
      <p:sp>
        <p:nvSpPr>
          <p:cNvPr id="45076" name="Text Box 2068"/>
          <p:cNvSpPr txBox="1">
            <a:spLocks noChangeArrowheads="1"/>
          </p:cNvSpPr>
          <p:nvPr/>
        </p:nvSpPr>
        <p:spPr bwMode="auto">
          <a:xfrm>
            <a:off x="4929188" y="1493838"/>
            <a:ext cx="3979862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300"/>
              <a:t>Todos os custos são calculados</a:t>
            </a:r>
          </a:p>
          <a:p>
            <a:r>
              <a:rPr lang="pt-BR" sz="2300"/>
              <a:t>na </a:t>
            </a:r>
            <a:r>
              <a:rPr lang="pt-BR" sz="2300">
                <a:solidFill>
                  <a:srgbClr val="C00000"/>
                </a:solidFill>
              </a:rPr>
              <a:t>data = 0</a:t>
            </a:r>
            <a:r>
              <a:rPr lang="pt-BR" sz="2300"/>
              <a:t>, considerando-se</a:t>
            </a:r>
          </a:p>
          <a:p>
            <a:r>
              <a:rPr lang="pt-BR" sz="2300"/>
              <a:t> o período de tempo e uma</a:t>
            </a:r>
          </a:p>
          <a:p>
            <a:r>
              <a:rPr lang="pt-BR" sz="2300"/>
              <a:t> taxa de desconto. </a:t>
            </a:r>
          </a:p>
        </p:txBody>
      </p:sp>
      <p:sp>
        <p:nvSpPr>
          <p:cNvPr id="21" name="Line 2069"/>
          <p:cNvSpPr>
            <a:spLocks noChangeShapeType="1"/>
          </p:cNvSpPr>
          <p:nvPr/>
        </p:nvSpPr>
        <p:spPr bwMode="auto">
          <a:xfrm flipH="1">
            <a:off x="1757363" y="4405313"/>
            <a:ext cx="920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Line 2070"/>
          <p:cNvSpPr>
            <a:spLocks noChangeShapeType="1"/>
          </p:cNvSpPr>
          <p:nvPr/>
        </p:nvSpPr>
        <p:spPr bwMode="auto">
          <a:xfrm flipH="1">
            <a:off x="1757363" y="3259138"/>
            <a:ext cx="1720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Line 2072"/>
          <p:cNvSpPr>
            <a:spLocks noChangeShapeType="1"/>
          </p:cNvSpPr>
          <p:nvPr/>
        </p:nvSpPr>
        <p:spPr bwMode="auto">
          <a:xfrm flipH="1">
            <a:off x="1757363" y="4405313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Line 2073"/>
          <p:cNvSpPr>
            <a:spLocks noChangeShapeType="1"/>
          </p:cNvSpPr>
          <p:nvPr/>
        </p:nvSpPr>
        <p:spPr bwMode="auto">
          <a:xfrm flipH="1">
            <a:off x="1757363" y="4405313"/>
            <a:ext cx="3460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Line 2074"/>
          <p:cNvSpPr>
            <a:spLocks noChangeShapeType="1"/>
          </p:cNvSpPr>
          <p:nvPr/>
        </p:nvSpPr>
        <p:spPr bwMode="auto">
          <a:xfrm flipH="1">
            <a:off x="1757363" y="3259138"/>
            <a:ext cx="405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Line 2075"/>
          <p:cNvSpPr>
            <a:spLocks noChangeShapeType="1"/>
          </p:cNvSpPr>
          <p:nvPr/>
        </p:nvSpPr>
        <p:spPr bwMode="auto">
          <a:xfrm flipH="1">
            <a:off x="1757363" y="4405313"/>
            <a:ext cx="4757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Line 2076"/>
          <p:cNvSpPr>
            <a:spLocks noChangeShapeType="1"/>
          </p:cNvSpPr>
          <p:nvPr/>
        </p:nvSpPr>
        <p:spPr bwMode="auto">
          <a:xfrm flipH="1">
            <a:off x="1757363" y="6103938"/>
            <a:ext cx="532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809625"/>
          </a:xfrm>
        </p:spPr>
        <p:txBody>
          <a:bodyPr/>
          <a:lstStyle/>
          <a:p>
            <a:r>
              <a:rPr lang="pt-BR" smtClean="0"/>
              <a:t>Custos dos Atrasos</a:t>
            </a:r>
          </a:p>
        </p:txBody>
      </p:sp>
      <p:sp>
        <p:nvSpPr>
          <p:cNvPr id="46084" name="Line 3"/>
          <p:cNvSpPr>
            <a:spLocks noChangeShapeType="1"/>
          </p:cNvSpPr>
          <p:nvPr/>
        </p:nvSpPr>
        <p:spPr bwMode="auto">
          <a:xfrm flipV="1">
            <a:off x="1187450" y="1500188"/>
            <a:ext cx="0" cy="34369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>
            <a:off x="1187450" y="4937125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 flipV="1">
            <a:off x="2139950" y="4329113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 flipV="1">
            <a:off x="2940050" y="318293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 flipV="1">
            <a:off x="3810000" y="4329113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 flipV="1">
            <a:off x="4679950" y="4329113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 flipV="1">
            <a:off x="5273675" y="3182938"/>
            <a:ext cx="0" cy="175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1" name="Line 10"/>
          <p:cNvSpPr>
            <a:spLocks noChangeShapeType="1"/>
          </p:cNvSpPr>
          <p:nvPr/>
        </p:nvSpPr>
        <p:spPr bwMode="auto">
          <a:xfrm flipV="1">
            <a:off x="5976938" y="4329113"/>
            <a:ext cx="0" cy="608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2" name="Line 11"/>
          <p:cNvSpPr>
            <a:spLocks noChangeShapeType="1"/>
          </p:cNvSpPr>
          <p:nvPr/>
        </p:nvSpPr>
        <p:spPr bwMode="auto">
          <a:xfrm>
            <a:off x="6543675" y="4937125"/>
            <a:ext cx="0" cy="1090613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3633788" y="5229225"/>
            <a:ext cx="123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Tempo</a:t>
            </a:r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6350" y="2841625"/>
            <a:ext cx="1084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Custo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43000" y="1966913"/>
            <a:ext cx="483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C00000"/>
                </a:solidFill>
              </a:rPr>
              <a:t>Custo dos Atrasos para os Usuários</a:t>
            </a:r>
          </a:p>
        </p:txBody>
      </p:sp>
      <p:sp>
        <p:nvSpPr>
          <p:cNvPr id="46096" name="Line 15"/>
          <p:cNvSpPr>
            <a:spLocks noChangeShapeType="1"/>
          </p:cNvSpPr>
          <p:nvPr/>
        </p:nvSpPr>
        <p:spPr bwMode="auto">
          <a:xfrm flipV="1">
            <a:off x="5976938" y="1671638"/>
            <a:ext cx="0" cy="248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>
            <a:off x="1187450" y="2562225"/>
            <a:ext cx="478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8" name="Text Box 2068"/>
          <p:cNvSpPr txBox="1">
            <a:spLocks noChangeArrowheads="1"/>
          </p:cNvSpPr>
          <p:nvPr/>
        </p:nvSpPr>
        <p:spPr bwMode="auto">
          <a:xfrm>
            <a:off x="6357938" y="1862138"/>
            <a:ext cx="2571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300"/>
              <a:t>Deve-se calcular o impacto das obras de M &amp; R sobre os usuários, em função dos atrasos que ocorrem com a realocação do tráfego.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hrn0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smtClean="0"/>
              <a:t>PAVIMENTOS: CONCEITUAÇÃO</a:t>
            </a:r>
          </a:p>
        </p:txBody>
      </p:sp>
      <p:pic>
        <p:nvPicPr>
          <p:cNvPr id="31748" name="Picture 11" descr="filme_AASHTO03"/>
          <p:cNvPicPr>
            <a:picLocks noChangeAspect="1" noChangeArrowheads="1"/>
          </p:cNvPicPr>
          <p:nvPr/>
        </p:nvPicPr>
        <p:blipFill>
          <a:blip r:embed="rId4" cstate="print"/>
          <a:srcRect l="7382" t="10986"/>
          <a:stretch>
            <a:fillRect/>
          </a:stretch>
        </p:blipFill>
        <p:spPr bwMode="auto">
          <a:xfrm>
            <a:off x="900113" y="1328738"/>
            <a:ext cx="7339012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Intervenção = Atrasos = $</a:t>
            </a:r>
          </a:p>
        </p:txBody>
      </p:sp>
      <p:pic>
        <p:nvPicPr>
          <p:cNvPr id="3" name="Picture 2" descr="C:\My Documents\Convention Session 2\ma traffic at intersection is WZ.jpg"/>
          <p:cNvPicPr>
            <a:picLocks noChangeAspect="1" noChangeArrowheads="1"/>
          </p:cNvPicPr>
          <p:nvPr/>
        </p:nvPicPr>
        <p:blipFill>
          <a:blip r:embed="rId5" cstate="print"/>
          <a:srcRect l="1700" b="4858"/>
          <a:stretch>
            <a:fillRect/>
          </a:stretch>
        </p:blipFill>
        <p:spPr bwMode="auto">
          <a:xfrm>
            <a:off x="357188" y="1744663"/>
            <a:ext cx="42862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name="Clip" r:id="rId6" imgW="0" imgH="0" progId="MS_ClipArt_Gallery.5">
              <p:embed/>
            </p:oleObj>
          </a:graphicData>
        </a:graphic>
      </p:graphicFrame>
      <p:sp>
        <p:nvSpPr>
          <p:cNvPr id="5" name="Text Box 2068"/>
          <p:cNvSpPr txBox="1">
            <a:spLocks noChangeArrowheads="1"/>
          </p:cNvSpPr>
          <p:nvPr/>
        </p:nvSpPr>
        <p:spPr bwMode="auto">
          <a:xfrm>
            <a:off x="4572000" y="1214438"/>
            <a:ext cx="44291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pt-BR" sz="2200" dirty="0">
                <a:solidFill>
                  <a:srgbClr val="C00000"/>
                </a:solidFill>
              </a:rPr>
              <a:t>Serviços e mercadorias não são eficientemente entregues;</a:t>
            </a:r>
          </a:p>
          <a:p>
            <a:pPr marL="457200" indent="-457200">
              <a:defRPr/>
            </a:pPr>
            <a:r>
              <a:rPr lang="pt-BR" sz="2200" dirty="0">
                <a:solidFill>
                  <a:srgbClr val="C00000"/>
                </a:solidFill>
              </a:rPr>
              <a:t>Há desgaste adicional de motor, transmissão e freios;</a:t>
            </a:r>
          </a:p>
          <a:p>
            <a:pPr marL="457200" indent="-457200">
              <a:defRPr/>
            </a:pPr>
            <a:r>
              <a:rPr lang="pt-BR" sz="2200" dirty="0">
                <a:solidFill>
                  <a:srgbClr val="C00000"/>
                </a:solidFill>
              </a:rPr>
              <a:t>Tempo de trabalho é perdido;</a:t>
            </a:r>
          </a:p>
          <a:p>
            <a:pPr>
              <a:defRPr/>
            </a:pPr>
            <a:r>
              <a:rPr lang="pt-BR" sz="2200" dirty="0">
                <a:solidFill>
                  <a:srgbClr val="C00000"/>
                </a:solidFill>
              </a:rPr>
              <a:t>Qualidade de vida diminui;</a:t>
            </a:r>
          </a:p>
          <a:p>
            <a:pPr>
              <a:defRPr/>
            </a:pPr>
            <a:r>
              <a:rPr lang="pt-BR" sz="2200" dirty="0">
                <a:solidFill>
                  <a:srgbClr val="C00000"/>
                </a:solidFill>
              </a:rPr>
              <a:t>Problemas de segurança do tráfego em razão das mudanças de velocidade e fechamento de vias.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428625" y="4572000"/>
            <a:ext cx="8286750" cy="1571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Minimização dos Custos dos Atrasos</a:t>
            </a:r>
          </a:p>
          <a:p>
            <a:pPr marL="800100" lvl="1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Aumento da capacidade da via</a:t>
            </a:r>
          </a:p>
          <a:p>
            <a:pPr marL="800100" lvl="1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Obras de reabilitação fora do período de pico</a:t>
            </a:r>
          </a:p>
          <a:p>
            <a:pPr marL="800100" lvl="1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Uso de melhores materiais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04813"/>
            <a:ext cx="5976937" cy="863600"/>
          </a:xfrm>
        </p:spPr>
        <p:txBody>
          <a:bodyPr/>
          <a:lstStyle/>
          <a:p>
            <a:r>
              <a:rPr lang="pt-BR" smtClean="0"/>
              <a:t>Ferramenta para a Gerência de Pavimentos</a:t>
            </a:r>
          </a:p>
        </p:txBody>
      </p:sp>
      <p:pic>
        <p:nvPicPr>
          <p:cNvPr id="16" name="Picture 4" descr="logo_blubl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634" y="1855084"/>
            <a:ext cx="461428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Espaço Reservado para Conteúdo 1"/>
          <p:cNvSpPr txBox="1">
            <a:spLocks/>
          </p:cNvSpPr>
          <p:nvPr/>
        </p:nvSpPr>
        <p:spPr>
          <a:xfrm>
            <a:off x="642938" y="3571875"/>
            <a:ext cx="7858125" cy="1928813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Compilação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pesquisas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sobre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custos</a:t>
            </a:r>
            <a:r>
              <a:rPr lang="pt-B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 modalidade rodoviária (PICR, por exemplo)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Utilizado em mais de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países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0"/>
          <p:cNvPicPr>
            <a:picLocks noChangeAspect="1" noChangeArrowheads="1"/>
          </p:cNvPicPr>
          <p:nvPr/>
        </p:nvPicPr>
        <p:blipFill>
          <a:blip r:embed="rId3" cstate="print"/>
          <a:srcRect t="6801" b="3662"/>
          <a:stretch>
            <a:fillRect/>
          </a:stretch>
        </p:blipFill>
        <p:spPr bwMode="ltGray">
          <a:xfrm>
            <a:off x="1071563" y="1319213"/>
            <a:ext cx="7072312" cy="4752975"/>
          </a:xfrm>
          <a:prstGeom prst="rect">
            <a:avLst/>
          </a:prstGeom>
          <a:noFill/>
          <a:ln w="9525" cap="rnd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Sistema HDM - 4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 cstate="print"/>
          <a:srcRect l="9958" t="13278" r="10417" b="19139"/>
          <a:stretch>
            <a:fillRect/>
          </a:stretch>
        </p:blipFill>
        <p:spPr bwMode="auto">
          <a:xfrm>
            <a:off x="1000125" y="1406525"/>
            <a:ext cx="7215188" cy="4594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 cstate="print"/>
          <a:srcRect r="41458" b="40138"/>
          <a:stretch>
            <a:fillRect/>
          </a:stretch>
        </p:blipFill>
        <p:spPr bwMode="auto">
          <a:xfrm>
            <a:off x="1500188" y="1306513"/>
            <a:ext cx="6215062" cy="4765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 cstate="print"/>
          <a:srcRect l="458" t="6122" r="25250" b="29945"/>
          <a:stretch>
            <a:fillRect/>
          </a:stretch>
        </p:blipFill>
        <p:spPr bwMode="auto">
          <a:xfrm>
            <a:off x="1077913" y="1465263"/>
            <a:ext cx="7137400" cy="4606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 l="458" t="6628" r="25917" b="30251"/>
          <a:stretch>
            <a:fillRect/>
          </a:stretch>
        </p:blipFill>
        <p:spPr bwMode="auto">
          <a:xfrm>
            <a:off x="1000125" y="1385888"/>
            <a:ext cx="7286625" cy="4686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 l="458" t="6105" r="25458" b="30760"/>
          <a:stretch>
            <a:fillRect/>
          </a:stretch>
        </p:blipFill>
        <p:spPr bwMode="auto">
          <a:xfrm>
            <a:off x="928688" y="1357313"/>
            <a:ext cx="7318375" cy="4678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 l="917" t="6607" r="25708" b="30251"/>
          <a:stretch>
            <a:fillRect/>
          </a:stretch>
        </p:blipFill>
        <p:spPr bwMode="auto">
          <a:xfrm>
            <a:off x="928688" y="1368425"/>
            <a:ext cx="7286625" cy="4703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 r="24063" b="40111"/>
          <a:stretch>
            <a:fillRect/>
          </a:stretch>
        </p:blipFill>
        <p:spPr bwMode="auto">
          <a:xfrm>
            <a:off x="642938" y="1423988"/>
            <a:ext cx="7858125" cy="464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mtClean="0"/>
              <a:t>PAVIMENTO: ESTRUTURA MAIS COMPLEXA DA ENGENHARIA CIVIL</a:t>
            </a:r>
          </a:p>
        </p:txBody>
      </p:sp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88" y="1773238"/>
            <a:ext cx="3687762" cy="394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4643438" y="1798638"/>
          <a:ext cx="4168775" cy="4006850"/>
        </p:xfrm>
        <a:graphic>
          <a:graphicData uri="http://schemas.openxmlformats.org/presentationml/2006/ole">
            <p:oleObj spid="_x0000_s1026" name="Microsoft Drawing" r:id="rId6" imgW="3911760" imgH="3759120" progId="MSDraw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/>
          <a:srcRect t="6407" r="16896" b="29944"/>
          <a:stretch>
            <a:fillRect/>
          </a:stretch>
        </p:blipFill>
        <p:spPr bwMode="auto">
          <a:xfrm>
            <a:off x="714375" y="1571625"/>
            <a:ext cx="7786688" cy="4471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 t="6500" r="16667" b="30251"/>
          <a:stretch>
            <a:fillRect/>
          </a:stretch>
        </p:blipFill>
        <p:spPr bwMode="auto">
          <a:xfrm>
            <a:off x="595313" y="1500188"/>
            <a:ext cx="7905750" cy="4500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 t="6805" r="16896" b="31166"/>
          <a:stretch>
            <a:fillRect/>
          </a:stretch>
        </p:blipFill>
        <p:spPr bwMode="auto">
          <a:xfrm>
            <a:off x="642938" y="1520825"/>
            <a:ext cx="8001000" cy="4479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3724275" y="373063"/>
            <a:ext cx="4592638" cy="5667375"/>
          </a:xfrm>
          <a:prstGeom prst="rect">
            <a:avLst/>
          </a:prstGeom>
          <a:noFill/>
          <a:ln w="9525" cap="rnd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 r="13646" b="27777"/>
          <a:stretch>
            <a:fillRect/>
          </a:stretch>
        </p:blipFill>
        <p:spPr bwMode="auto">
          <a:xfrm>
            <a:off x="857250" y="1357313"/>
            <a:ext cx="7429500" cy="4660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61443" name="Picture 1026"/>
          <p:cNvPicPr>
            <a:picLocks noChangeAspect="1" noChangeArrowheads="1"/>
          </p:cNvPicPr>
          <p:nvPr/>
        </p:nvPicPr>
        <p:blipFill>
          <a:blip r:embed="rId3" cstate="print"/>
          <a:srcRect r="13437" b="28416"/>
          <a:stretch>
            <a:fillRect/>
          </a:stretch>
        </p:blipFill>
        <p:spPr bwMode="auto">
          <a:xfrm>
            <a:off x="857250" y="1419225"/>
            <a:ext cx="7500938" cy="4652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r="13208" b="27167"/>
          <a:stretch>
            <a:fillRect/>
          </a:stretch>
        </p:blipFill>
        <p:spPr bwMode="auto">
          <a:xfrm>
            <a:off x="928688" y="1441450"/>
            <a:ext cx="7358062" cy="46307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 cstate="print"/>
          <a:srcRect r="13646" b="27777"/>
          <a:stretch>
            <a:fillRect/>
          </a:stretch>
        </p:blipFill>
        <p:spPr bwMode="auto">
          <a:xfrm>
            <a:off x="857250" y="1357313"/>
            <a:ext cx="7500938" cy="4705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64515" name="Picture 6"/>
          <p:cNvPicPr>
            <a:picLocks noChangeAspect="1" noChangeArrowheads="1"/>
          </p:cNvPicPr>
          <p:nvPr/>
        </p:nvPicPr>
        <p:blipFill>
          <a:blip r:embed="rId3" cstate="print"/>
          <a:srcRect r="12709" b="27777"/>
          <a:stretch>
            <a:fillRect/>
          </a:stretch>
        </p:blipFill>
        <p:spPr bwMode="auto">
          <a:xfrm>
            <a:off x="857250" y="1411288"/>
            <a:ext cx="7512050" cy="4660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 cstate="print"/>
          <a:srcRect r="12979" b="28084"/>
          <a:stretch>
            <a:fillRect/>
          </a:stretch>
        </p:blipFill>
        <p:spPr bwMode="auto">
          <a:xfrm>
            <a:off x="857250" y="1357313"/>
            <a:ext cx="7500938" cy="4649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mtClean="0"/>
              <a:t>PAVIMENTO: ESTRUTURA MAIS COMPLEXA DA ENGENHARIA CIVIL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917700" y="1851025"/>
          <a:ext cx="7046913" cy="4170363"/>
        </p:xfrm>
        <a:graphic>
          <a:graphicData uri="http://schemas.openxmlformats.org/presentationml/2006/ole">
            <p:oleObj spid="_x0000_s2050" name="Microsoft Drawing" r:id="rId5" imgW="5262480" imgH="4545000" progId="MSDraw">
              <p:embed/>
            </p:oleObj>
          </a:graphicData>
        </a:graphic>
      </p:graphicFrame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750" y="1266825"/>
            <a:ext cx="7632700" cy="577850"/>
          </a:xfrm>
          <a:noFill/>
        </p:spPr>
        <p:txBody>
          <a:bodyPr/>
          <a:lstStyle/>
          <a:p>
            <a:r>
              <a:rPr lang="pt-BR" sz="2400" b="1" smtClean="0"/>
              <a:t>Materiais de difícil caracterização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/>
          <a:srcRect r="13188" b="28084"/>
          <a:stretch>
            <a:fillRect/>
          </a:stretch>
        </p:blipFill>
        <p:spPr bwMode="auto">
          <a:xfrm>
            <a:off x="928688" y="1500188"/>
            <a:ext cx="7358062" cy="457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 cstate="print"/>
          <a:srcRect r="13437" b="27472"/>
          <a:stretch>
            <a:fillRect/>
          </a:stretch>
        </p:blipFill>
        <p:spPr bwMode="auto">
          <a:xfrm>
            <a:off x="928688" y="1403350"/>
            <a:ext cx="7429500" cy="4668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1023938"/>
          </a:xfrm>
        </p:spPr>
        <p:txBody>
          <a:bodyPr/>
          <a:lstStyle/>
          <a:p>
            <a:r>
              <a:rPr lang="en-US" smtClean="0"/>
              <a:t>FHWA – Dados do LTPP</a:t>
            </a:r>
            <a:br>
              <a:rPr lang="en-US" smtClean="0"/>
            </a:br>
            <a:r>
              <a:rPr lang="en-US" smtClean="0"/>
              <a:t>SHRP - SUPERPAVE</a:t>
            </a:r>
            <a:endParaRPr lang="pt-BR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28625" y="1643063"/>
            <a:ext cx="8286750" cy="4500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Dados do GPS-6 (FHWA-RD-00-165)</a:t>
            </a:r>
          </a:p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Conclusões:</a:t>
            </a:r>
          </a:p>
          <a:p>
            <a:pPr marL="800100" lvl="1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Recapeamento mais espessos significa menos:</a:t>
            </a:r>
          </a:p>
          <a:p>
            <a:pPr marL="1257300" lvl="2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Trincas por fadiga, trincas longitudinais e transversais</a:t>
            </a:r>
          </a:p>
          <a:p>
            <a:pPr marL="800100" lvl="1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Maioria dos recapeamentos durou mais de 15 anos</a:t>
            </a:r>
          </a:p>
          <a:p>
            <a:pPr marL="800100" lvl="1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Maioria dos recapeamentos só apresentou defeitos significativos após 20 anos</a:t>
            </a:r>
          </a:p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/>
              <a:t>Considerar benefícios tecnológicos (por exemplo, Especificações Superpave, Misturas SMA)</a:t>
            </a:r>
            <a:endParaRPr lang="pt-BR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390525"/>
            <a:ext cx="5643563" cy="752475"/>
          </a:xfrm>
        </p:spPr>
        <p:txBody>
          <a:bodyPr/>
          <a:lstStyle/>
          <a:p>
            <a:r>
              <a:rPr lang="en-US" sz="4000" i="0" smtClean="0">
                <a:cs typeface="Arial" charset="0"/>
              </a:rPr>
              <a:t>Exemplo HDM - 4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04825" y="1493838"/>
          <a:ext cx="8424863" cy="4506912"/>
        </p:xfrm>
        <a:graphic>
          <a:graphicData uri="http://schemas.openxmlformats.org/presentationml/2006/ole">
            <p:oleObj spid="_x0000_s5122" name="Planilha" r:id="rId4" imgW="6667850" imgH="356656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mtClean="0"/>
              <a:t>Níveis de Decisão em SGP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1976438" y="1390650"/>
          <a:ext cx="5043487" cy="4630738"/>
        </p:xfrm>
        <a:graphic>
          <a:graphicData uri="http://schemas.openxmlformats.org/presentationml/2006/ole">
            <p:oleObj spid="_x0000_s6146" name="Figura" r:id="rId5" imgW="4965192" imgH="4559808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Fluxograma Básico de um SGP</a:t>
            </a:r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836738" y="1341438"/>
            <a:ext cx="5472112" cy="4692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1008063"/>
          </a:xfrm>
          <a:noFill/>
        </p:spPr>
        <p:txBody>
          <a:bodyPr/>
          <a:lstStyle/>
          <a:p>
            <a:r>
              <a:rPr lang="pt-BR" smtClean="0"/>
              <a:t>Análise Espacial no SIG :</a:t>
            </a:r>
            <a:br>
              <a:rPr lang="pt-BR" smtClean="0"/>
            </a:br>
            <a:r>
              <a:rPr lang="pt-BR" smtClean="0"/>
              <a:t>Evolução do ICP sem M &amp; R</a:t>
            </a:r>
          </a:p>
        </p:txBody>
      </p:sp>
      <p:pic>
        <p:nvPicPr>
          <p:cNvPr id="4" name="Picture 6" descr="SC2004_PCIyear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408113"/>
            <a:ext cx="2447925" cy="2290762"/>
          </a:xfrm>
          <a:prstGeom prst="rect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5" name="Picture 7" descr="SC2004_PCIyear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43038"/>
            <a:ext cx="2376487" cy="2224087"/>
          </a:xfrm>
          <a:prstGeom prst="rect">
            <a:avLst/>
          </a:prstGeom>
          <a:noFill/>
          <a:ln w="38100" algn="ctr">
            <a:solidFill>
              <a:srgbClr val="99FF33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6" name="Picture 8" descr="SC2004_PCIyear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746500"/>
            <a:ext cx="2449513" cy="2211388"/>
          </a:xfrm>
          <a:prstGeom prst="rect">
            <a:avLst/>
          </a:prstGeom>
          <a:noFill/>
          <a:ln w="38100" algn="ctr">
            <a:solidFill>
              <a:srgbClr val="99FF33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7" name="Picture 9" descr="SC2004_PCIyear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754438"/>
            <a:ext cx="2376487" cy="2230437"/>
          </a:xfrm>
          <a:prstGeom prst="rect">
            <a:avLst/>
          </a:prstGeom>
          <a:noFill/>
          <a:ln w="38100" algn="ctr">
            <a:solidFill>
              <a:srgbClr val="99FF33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1008063"/>
          </a:xfrm>
          <a:noFill/>
        </p:spPr>
        <p:txBody>
          <a:bodyPr/>
          <a:lstStyle/>
          <a:p>
            <a:r>
              <a:rPr lang="pt-BR" smtClean="0"/>
              <a:t>Análise Espacial no SIG:</a:t>
            </a:r>
            <a:br>
              <a:rPr lang="pt-BR" smtClean="0"/>
            </a:br>
            <a:r>
              <a:rPr lang="pt-BR" smtClean="0"/>
              <a:t>Custos de M &amp; R </a:t>
            </a:r>
          </a:p>
        </p:txBody>
      </p:sp>
      <p:pic>
        <p:nvPicPr>
          <p:cNvPr id="4" name="Picture 3" descr="SC2004_COSTyea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7100" y="1555750"/>
            <a:ext cx="2303463" cy="215582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5" name="Picture 4" descr="SC2004_COSTyea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68450"/>
            <a:ext cx="2300288" cy="2151063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6" name="Picture 5" descr="SC2004_COSTyear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787775"/>
            <a:ext cx="2305050" cy="2157413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7" name="Picture 6" descr="SC2004_COSTyear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87775"/>
            <a:ext cx="2305050" cy="216217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1008063"/>
          </a:xfrm>
          <a:noFill/>
        </p:spPr>
        <p:txBody>
          <a:bodyPr/>
          <a:lstStyle/>
          <a:p>
            <a:r>
              <a:rPr lang="pt-BR" smtClean="0"/>
              <a:t>Análise Espacial no SIG:</a:t>
            </a:r>
            <a:br>
              <a:rPr lang="pt-BR" smtClean="0"/>
            </a:br>
            <a:r>
              <a:rPr lang="pt-BR" smtClean="0"/>
              <a:t>Custos de M &amp; R 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4" cstate="print"/>
          <a:srcRect b="5707"/>
          <a:stretch>
            <a:fillRect/>
          </a:stretch>
        </p:blipFill>
        <p:spPr bwMode="auto">
          <a:xfrm>
            <a:off x="1619250" y="1328738"/>
            <a:ext cx="6732588" cy="476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709" name="Oval 4"/>
          <p:cNvSpPr>
            <a:spLocks noChangeArrowheads="1"/>
          </p:cNvSpPr>
          <p:nvPr/>
        </p:nvSpPr>
        <p:spPr bwMode="auto">
          <a:xfrm>
            <a:off x="5459413" y="5572125"/>
            <a:ext cx="984250" cy="161925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1476375" y="4076700"/>
            <a:ext cx="1536700" cy="395288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1008063"/>
          </a:xfrm>
          <a:noFill/>
        </p:spPr>
        <p:txBody>
          <a:bodyPr/>
          <a:lstStyle/>
          <a:p>
            <a:r>
              <a:rPr lang="pt-BR" smtClean="0"/>
              <a:t>Análise Espacial no SIG:</a:t>
            </a:r>
            <a:br>
              <a:rPr lang="pt-BR" smtClean="0"/>
            </a:br>
            <a:r>
              <a:rPr lang="pt-BR" smtClean="0"/>
              <a:t>Detalhe dos Custos de M &amp; R </a:t>
            </a:r>
          </a:p>
        </p:txBody>
      </p:sp>
      <p:pic>
        <p:nvPicPr>
          <p:cNvPr id="73732" name="Picture 3" descr="M&amp;R_COST_YEAR1_FOL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557338"/>
            <a:ext cx="561657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762125"/>
            <a:ext cx="8629650" cy="41148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pt-BR" b="1" smtClean="0"/>
              <a:t>HAAS, HUDSON e ZANIEWSKI (1994)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</a:pPr>
            <a:r>
              <a:rPr lang="pt-BR" b="1" smtClean="0">
                <a:solidFill>
                  <a:schemeClr val="hlink"/>
                </a:solidFill>
              </a:rPr>
              <a:t>"Um Sistema de Gerência de Pavimentos (SGP) consiste de um elenco de atividades coordenadas, relacionadas com o planejamento, projeto, construção, manutenção, </a:t>
            </a:r>
            <a:r>
              <a:rPr lang="pt-BR" b="1" smtClean="0">
                <a:solidFill>
                  <a:srgbClr val="0036E2"/>
                </a:solidFill>
              </a:rPr>
              <a:t>avaliação</a:t>
            </a:r>
            <a:r>
              <a:rPr lang="pt-BR" b="1" smtClean="0">
                <a:solidFill>
                  <a:schemeClr val="hlink"/>
                </a:solidFill>
              </a:rPr>
              <a:t> e pesquisa de pavimentos. Seu principal objetivo é utilizar informações confiáveis e critérios de decisão para produzir um programa de construção e manutenção de pavimentos que dê o máximo retorno possível para os recursos disponíveis"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Sistemas de Gerência de Pavimentos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333375"/>
            <a:ext cx="6013450" cy="1008063"/>
          </a:xfrm>
          <a:noFill/>
        </p:spPr>
        <p:txBody>
          <a:bodyPr/>
          <a:lstStyle/>
          <a:p>
            <a:r>
              <a:rPr lang="pt-BR" sz="3200" smtClean="0"/>
              <a:t>Análise Espacial no SIG:</a:t>
            </a:r>
            <a:br>
              <a:rPr lang="pt-BR" sz="3200" smtClean="0"/>
            </a:br>
            <a:r>
              <a:rPr lang="pt-BR" sz="3200" smtClean="0"/>
              <a:t>Mapeamento dos Custos de M &amp; R </a:t>
            </a:r>
          </a:p>
        </p:txBody>
      </p:sp>
      <p:pic>
        <p:nvPicPr>
          <p:cNvPr id="74756" name="Picture 3" descr="M&amp;R_COST_YEAR1_AREA"/>
          <p:cNvPicPr>
            <a:picLocks noChangeAspect="1" noChangeArrowheads="1"/>
          </p:cNvPicPr>
          <p:nvPr/>
        </p:nvPicPr>
        <p:blipFill>
          <a:blip r:embed="rId4" cstate="print"/>
          <a:srcRect l="4515"/>
          <a:stretch>
            <a:fillRect/>
          </a:stretch>
        </p:blipFill>
        <p:spPr bwMode="auto">
          <a:xfrm>
            <a:off x="1908175" y="1535113"/>
            <a:ext cx="5126038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881063"/>
          </a:xfrm>
        </p:spPr>
        <p:txBody>
          <a:bodyPr/>
          <a:lstStyle/>
          <a:p>
            <a:r>
              <a:rPr lang="pt-BR" smtClean="0"/>
              <a:t>Melhorias Técnicas - HDM-4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00063" y="1428750"/>
            <a:ext cx="8215312" cy="4572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Pavimentos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Maior número de pavimentos flexíveis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Pavimentos rígidos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Mais tipos de atividades de manutenção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Efeitos da drenagem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Efeitos do congelamento e degelo</a:t>
            </a:r>
          </a:p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Custos dos Usuários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Novos tipos de veículos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Características dos veículos atuais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Tráfego não-motorizado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Efeitos do congestionamento 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Acidentes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Emissões e consumo de energia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881063"/>
          </a:xfrm>
        </p:spPr>
        <p:txBody>
          <a:bodyPr/>
          <a:lstStyle/>
          <a:p>
            <a:r>
              <a:rPr lang="pt-BR" smtClean="0"/>
              <a:t>O Modelo HDM-4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85750" y="1571625"/>
            <a:ext cx="8501063" cy="4429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Ferramenta de análises de engenharia e de economia 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Investimentos rodoviários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Estratégias de manutenção e reabilitação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Tarifação e regulamentação do transporte rodoviário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Relações entre condição do pavimento e custos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Após extensas pesquisas sobre deterioração de rodovias, efeitos das atividades de manutenção e reabilitação e custos de operação dos veículos (COV)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1023938"/>
          </a:xfrm>
        </p:spPr>
        <p:txBody>
          <a:bodyPr/>
          <a:lstStyle/>
          <a:p>
            <a:r>
              <a:rPr lang="pt-BR" smtClean="0"/>
              <a:t>Alternativas dos Organismos Rodoviários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85750" y="1571625"/>
            <a:ext cx="8501063" cy="4429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4 cm de recapeamento a cada 8 anos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6 cm de recapeamento a cada 15 anos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Capa selante e adiamento do recapeamento</a:t>
            </a:r>
          </a:p>
          <a:p>
            <a:pPr marL="800100" lvl="1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Microrrevestimento (Manutenção Preventiva - MP) em vez de recapeamento (Reforço – RF)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Reconstruir (RC) a rodovia quando IRI = 10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Não Fazer Nada (NF)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Motoniveladora a cada 180 dias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Pavimentar via não-pavimentada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881063"/>
          </a:xfrm>
        </p:spPr>
        <p:txBody>
          <a:bodyPr/>
          <a:lstStyle/>
          <a:p>
            <a:r>
              <a:rPr lang="pt-BR" smtClean="0"/>
              <a:t>Benefícios dos Transportes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85813" y="1571625"/>
            <a:ext cx="7643812" cy="4429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Redução dos custos de operação dos veículos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Economia de tempo dos passageiros e cargas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Redução de acidentes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Estímulo ao desenvolvimento regional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Aumento do conforto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Maior integração nacional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Maior segurança nacional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Maior auto-suficiência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Melhor distribuição de renda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Maior prestígio do país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98"/>
          <p:cNvSpPr>
            <a:spLocks noChangeArrowheads="1"/>
          </p:cNvSpPr>
          <p:nvPr/>
        </p:nvSpPr>
        <p:spPr bwMode="auto">
          <a:xfrm>
            <a:off x="2771775" y="4868863"/>
            <a:ext cx="3902075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sz="1800">
                <a:latin typeface="Arial" charset="0"/>
              </a:rPr>
              <a:t>Condição Atual</a:t>
            </a:r>
            <a:br>
              <a:rPr lang="pt-BR" sz="1800">
                <a:latin typeface="Arial" charset="0"/>
              </a:rPr>
            </a:br>
            <a:r>
              <a:rPr lang="pt-BR" sz="1800">
                <a:latin typeface="Arial" charset="0"/>
              </a:rPr>
              <a:t>Previsão de Desempenho</a:t>
            </a:r>
            <a:br>
              <a:rPr lang="pt-BR" sz="1800">
                <a:latin typeface="Arial" charset="0"/>
              </a:rPr>
            </a:br>
            <a:r>
              <a:rPr lang="pt-BR" sz="1800">
                <a:latin typeface="Arial" charset="0"/>
              </a:rPr>
              <a:t>Efeitos da M &amp; R</a:t>
            </a:r>
            <a:br>
              <a:rPr lang="pt-BR" sz="1800">
                <a:latin typeface="Arial" charset="0"/>
              </a:rPr>
            </a:br>
            <a:r>
              <a:rPr lang="pt-BR" sz="1800">
                <a:latin typeface="Arial" charset="0"/>
              </a:rPr>
              <a:t>Custos de Operação dos Veículos</a:t>
            </a:r>
          </a:p>
        </p:txBody>
      </p:sp>
      <p:sp>
        <p:nvSpPr>
          <p:cNvPr id="79875" name="Rectangle 600"/>
          <p:cNvSpPr>
            <a:spLocks noChangeArrowheads="1"/>
          </p:cNvSpPr>
          <p:nvPr/>
        </p:nvSpPr>
        <p:spPr bwMode="auto">
          <a:xfrm>
            <a:off x="7286625" y="5013325"/>
            <a:ext cx="1479550" cy="1058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pt-BR" sz="2000">
                <a:latin typeface="Arial" charset="0"/>
              </a:rPr>
              <a:t>Benefícios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pt-BR" sz="2000">
                <a:latin typeface="Arial" charset="0"/>
              </a:rPr>
              <a:t>para a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pt-BR" sz="2000">
                <a:latin typeface="Arial" charset="0"/>
              </a:rPr>
              <a:t>Sociedade</a:t>
            </a:r>
          </a:p>
        </p:txBody>
      </p:sp>
      <p:sp>
        <p:nvSpPr>
          <p:cNvPr id="79876" name="Freeform 599"/>
          <p:cNvSpPr>
            <a:spLocks/>
          </p:cNvSpPr>
          <p:nvPr/>
        </p:nvSpPr>
        <p:spPr bwMode="auto">
          <a:xfrm>
            <a:off x="6715125" y="5514975"/>
            <a:ext cx="492125" cy="1588"/>
          </a:xfrm>
          <a:custGeom>
            <a:avLst/>
            <a:gdLst>
              <a:gd name="T0" fmla="*/ 0 w 310"/>
              <a:gd name="T1" fmla="*/ 0 h 1"/>
              <a:gd name="T2" fmla="*/ 2147483647 w 310"/>
              <a:gd name="T3" fmla="*/ 0 h 1"/>
              <a:gd name="T4" fmla="*/ 0 60000 65536"/>
              <a:gd name="T5" fmla="*/ 0 60000 65536"/>
              <a:gd name="T6" fmla="*/ 0 w 310"/>
              <a:gd name="T7" fmla="*/ 0 h 1"/>
              <a:gd name="T8" fmla="*/ 310 w 31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" h="1">
                <a:moveTo>
                  <a:pt x="0" y="0"/>
                </a:moveTo>
                <a:lnTo>
                  <a:pt x="30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79877" name="Group 137"/>
          <p:cNvGrpSpPr>
            <a:grpSpLocks/>
          </p:cNvGrpSpPr>
          <p:nvPr/>
        </p:nvGrpSpPr>
        <p:grpSpPr bwMode="auto">
          <a:xfrm>
            <a:off x="611188" y="1412875"/>
            <a:ext cx="4824412" cy="3311525"/>
            <a:chOff x="645" y="2805"/>
            <a:chExt cx="1399" cy="948"/>
          </a:xfrm>
        </p:grpSpPr>
        <p:sp>
          <p:nvSpPr>
            <p:cNvPr id="79879" name="Rectangle 138"/>
            <p:cNvSpPr>
              <a:spLocks noChangeArrowheads="1"/>
            </p:cNvSpPr>
            <p:nvPr/>
          </p:nvSpPr>
          <p:spPr bwMode="auto">
            <a:xfrm>
              <a:off x="762" y="2863"/>
              <a:ext cx="1185" cy="7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9880" name="Line 139"/>
            <p:cNvSpPr>
              <a:spLocks noChangeShapeType="1"/>
            </p:cNvSpPr>
            <p:nvPr/>
          </p:nvSpPr>
          <p:spPr bwMode="auto">
            <a:xfrm>
              <a:off x="766" y="2863"/>
              <a:ext cx="1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1" name="Line 140"/>
            <p:cNvSpPr>
              <a:spLocks noChangeShapeType="1"/>
            </p:cNvSpPr>
            <p:nvPr/>
          </p:nvSpPr>
          <p:spPr bwMode="auto">
            <a:xfrm>
              <a:off x="766" y="3469"/>
              <a:ext cx="1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2" name="Line 141"/>
            <p:cNvSpPr>
              <a:spLocks noChangeShapeType="1"/>
            </p:cNvSpPr>
            <p:nvPr/>
          </p:nvSpPr>
          <p:spPr bwMode="auto">
            <a:xfrm>
              <a:off x="766" y="3348"/>
              <a:ext cx="1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3" name="Line 142"/>
            <p:cNvSpPr>
              <a:spLocks noChangeShapeType="1"/>
            </p:cNvSpPr>
            <p:nvPr/>
          </p:nvSpPr>
          <p:spPr bwMode="auto">
            <a:xfrm>
              <a:off x="766" y="3226"/>
              <a:ext cx="1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4" name="Line 143"/>
            <p:cNvSpPr>
              <a:spLocks noChangeShapeType="1"/>
            </p:cNvSpPr>
            <p:nvPr/>
          </p:nvSpPr>
          <p:spPr bwMode="auto">
            <a:xfrm>
              <a:off x="766" y="3105"/>
              <a:ext cx="1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5" name="Line 144"/>
            <p:cNvSpPr>
              <a:spLocks noChangeShapeType="1"/>
            </p:cNvSpPr>
            <p:nvPr/>
          </p:nvSpPr>
          <p:spPr bwMode="auto">
            <a:xfrm>
              <a:off x="766" y="2984"/>
              <a:ext cx="1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6" name="Rectangle 145"/>
            <p:cNvSpPr>
              <a:spLocks noChangeArrowheads="1"/>
            </p:cNvSpPr>
            <p:nvPr/>
          </p:nvSpPr>
          <p:spPr bwMode="auto">
            <a:xfrm>
              <a:off x="1242" y="3639"/>
              <a:ext cx="224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latin typeface="Arial" charset="0"/>
                </a:rPr>
                <a:t>Ano</a:t>
              </a:r>
              <a:endParaRPr lang="pt-BR" sz="7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79887" name="Line 146"/>
            <p:cNvSpPr>
              <a:spLocks noChangeShapeType="1"/>
            </p:cNvSpPr>
            <p:nvPr/>
          </p:nvSpPr>
          <p:spPr bwMode="auto">
            <a:xfrm>
              <a:off x="762" y="2867"/>
              <a:ext cx="0" cy="7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8" name="Line 147"/>
            <p:cNvSpPr>
              <a:spLocks noChangeShapeType="1"/>
            </p:cNvSpPr>
            <p:nvPr/>
          </p:nvSpPr>
          <p:spPr bwMode="auto">
            <a:xfrm>
              <a:off x="1947" y="2867"/>
              <a:ext cx="0" cy="7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9" name="Line 148"/>
            <p:cNvSpPr>
              <a:spLocks noChangeShapeType="1"/>
            </p:cNvSpPr>
            <p:nvPr/>
          </p:nvSpPr>
          <p:spPr bwMode="auto">
            <a:xfrm>
              <a:off x="766" y="3590"/>
              <a:ext cx="1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0" name="Line 149"/>
            <p:cNvSpPr>
              <a:spLocks noChangeShapeType="1"/>
            </p:cNvSpPr>
            <p:nvPr/>
          </p:nvSpPr>
          <p:spPr bwMode="auto">
            <a:xfrm>
              <a:off x="766" y="2863"/>
              <a:ext cx="11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1" name="Freeform 150"/>
            <p:cNvSpPr>
              <a:spLocks/>
            </p:cNvSpPr>
            <p:nvPr/>
          </p:nvSpPr>
          <p:spPr bwMode="auto">
            <a:xfrm>
              <a:off x="762" y="3336"/>
              <a:ext cx="1186" cy="152"/>
            </a:xfrm>
            <a:custGeom>
              <a:avLst/>
              <a:gdLst>
                <a:gd name="T0" fmla="*/ 0 w 1186"/>
                <a:gd name="T1" fmla="*/ 133 h 152"/>
                <a:gd name="T2" fmla="*/ 65 w 1186"/>
                <a:gd name="T3" fmla="*/ 121 h 152"/>
                <a:gd name="T4" fmla="*/ 131 w 1186"/>
                <a:gd name="T5" fmla="*/ 115 h 152"/>
                <a:gd name="T6" fmla="*/ 197 w 1186"/>
                <a:gd name="T7" fmla="*/ 109 h 152"/>
                <a:gd name="T8" fmla="*/ 263 w 1186"/>
                <a:gd name="T9" fmla="*/ 102 h 152"/>
                <a:gd name="T10" fmla="*/ 329 w 1186"/>
                <a:gd name="T11" fmla="*/ 96 h 152"/>
                <a:gd name="T12" fmla="*/ 394 w 1186"/>
                <a:gd name="T13" fmla="*/ 90 h 152"/>
                <a:gd name="T14" fmla="*/ 460 w 1186"/>
                <a:gd name="T15" fmla="*/ 78 h 152"/>
                <a:gd name="T16" fmla="*/ 526 w 1186"/>
                <a:gd name="T17" fmla="*/ 66 h 152"/>
                <a:gd name="T18" fmla="*/ 592 w 1186"/>
                <a:gd name="T19" fmla="*/ 54 h 152"/>
                <a:gd name="T20" fmla="*/ 658 w 1186"/>
                <a:gd name="T21" fmla="*/ 36 h 152"/>
                <a:gd name="T22" fmla="*/ 658 w 1186"/>
                <a:gd name="T23" fmla="*/ 42 h 152"/>
                <a:gd name="T24" fmla="*/ 724 w 1186"/>
                <a:gd name="T25" fmla="*/ 18 h 152"/>
                <a:gd name="T26" fmla="*/ 724 w 1186"/>
                <a:gd name="T27" fmla="*/ 24 h 152"/>
                <a:gd name="T28" fmla="*/ 790 w 1186"/>
                <a:gd name="T29" fmla="*/ 0 h 152"/>
                <a:gd name="T30" fmla="*/ 790 w 1186"/>
                <a:gd name="T31" fmla="*/ 151 h 152"/>
                <a:gd name="T32" fmla="*/ 856 w 1186"/>
                <a:gd name="T33" fmla="*/ 151 h 152"/>
                <a:gd name="T34" fmla="*/ 922 w 1186"/>
                <a:gd name="T35" fmla="*/ 145 h 152"/>
                <a:gd name="T36" fmla="*/ 988 w 1186"/>
                <a:gd name="T37" fmla="*/ 139 h 152"/>
                <a:gd name="T38" fmla="*/ 1053 w 1186"/>
                <a:gd name="T39" fmla="*/ 133 h 152"/>
                <a:gd name="T40" fmla="*/ 1119 w 1186"/>
                <a:gd name="T41" fmla="*/ 133 h 152"/>
                <a:gd name="T42" fmla="*/ 1185 w 1186"/>
                <a:gd name="T43" fmla="*/ 127 h 1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6"/>
                <a:gd name="T67" fmla="*/ 0 h 152"/>
                <a:gd name="T68" fmla="*/ 1186 w 1186"/>
                <a:gd name="T69" fmla="*/ 152 h 1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6" h="152">
                  <a:moveTo>
                    <a:pt x="0" y="133"/>
                  </a:moveTo>
                  <a:lnTo>
                    <a:pt x="65" y="121"/>
                  </a:lnTo>
                  <a:lnTo>
                    <a:pt x="131" y="115"/>
                  </a:lnTo>
                  <a:lnTo>
                    <a:pt x="197" y="109"/>
                  </a:lnTo>
                  <a:lnTo>
                    <a:pt x="263" y="102"/>
                  </a:lnTo>
                  <a:lnTo>
                    <a:pt x="329" y="96"/>
                  </a:lnTo>
                  <a:lnTo>
                    <a:pt x="394" y="90"/>
                  </a:lnTo>
                  <a:lnTo>
                    <a:pt x="460" y="78"/>
                  </a:lnTo>
                  <a:lnTo>
                    <a:pt x="526" y="66"/>
                  </a:lnTo>
                  <a:lnTo>
                    <a:pt x="592" y="54"/>
                  </a:lnTo>
                  <a:lnTo>
                    <a:pt x="658" y="36"/>
                  </a:lnTo>
                  <a:lnTo>
                    <a:pt x="658" y="42"/>
                  </a:lnTo>
                  <a:lnTo>
                    <a:pt x="724" y="18"/>
                  </a:lnTo>
                  <a:lnTo>
                    <a:pt x="724" y="24"/>
                  </a:lnTo>
                  <a:lnTo>
                    <a:pt x="790" y="0"/>
                  </a:lnTo>
                  <a:lnTo>
                    <a:pt x="790" y="151"/>
                  </a:lnTo>
                  <a:lnTo>
                    <a:pt x="856" y="151"/>
                  </a:lnTo>
                  <a:lnTo>
                    <a:pt x="922" y="145"/>
                  </a:lnTo>
                  <a:lnTo>
                    <a:pt x="988" y="139"/>
                  </a:lnTo>
                  <a:lnTo>
                    <a:pt x="1053" y="133"/>
                  </a:lnTo>
                  <a:lnTo>
                    <a:pt x="1119" y="133"/>
                  </a:lnTo>
                  <a:lnTo>
                    <a:pt x="1185" y="127"/>
                  </a:lnTo>
                </a:path>
              </a:pathLst>
            </a:custGeom>
            <a:noFill/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892" name="Line 151"/>
            <p:cNvSpPr>
              <a:spLocks noChangeShapeType="1"/>
            </p:cNvSpPr>
            <p:nvPr/>
          </p:nvSpPr>
          <p:spPr bwMode="auto">
            <a:xfrm flipV="1">
              <a:off x="754" y="3453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3" name="Line 152"/>
            <p:cNvSpPr>
              <a:spLocks noChangeShapeType="1"/>
            </p:cNvSpPr>
            <p:nvPr/>
          </p:nvSpPr>
          <p:spPr bwMode="auto">
            <a:xfrm>
              <a:off x="754" y="3461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4" name="Line 153"/>
            <p:cNvSpPr>
              <a:spLocks noChangeShapeType="1"/>
            </p:cNvSpPr>
            <p:nvPr/>
          </p:nvSpPr>
          <p:spPr bwMode="auto">
            <a:xfrm flipV="1">
              <a:off x="820" y="3441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5" name="Line 154"/>
            <p:cNvSpPr>
              <a:spLocks noChangeShapeType="1"/>
            </p:cNvSpPr>
            <p:nvPr/>
          </p:nvSpPr>
          <p:spPr bwMode="auto">
            <a:xfrm>
              <a:off x="820" y="3449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6" name="Line 155"/>
            <p:cNvSpPr>
              <a:spLocks noChangeShapeType="1"/>
            </p:cNvSpPr>
            <p:nvPr/>
          </p:nvSpPr>
          <p:spPr bwMode="auto">
            <a:xfrm flipV="1">
              <a:off x="820" y="3441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7" name="Line 156"/>
            <p:cNvSpPr>
              <a:spLocks noChangeShapeType="1"/>
            </p:cNvSpPr>
            <p:nvPr/>
          </p:nvSpPr>
          <p:spPr bwMode="auto">
            <a:xfrm>
              <a:off x="820" y="3449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8" name="Line 157"/>
            <p:cNvSpPr>
              <a:spLocks noChangeShapeType="1"/>
            </p:cNvSpPr>
            <p:nvPr/>
          </p:nvSpPr>
          <p:spPr bwMode="auto">
            <a:xfrm flipV="1">
              <a:off x="886" y="3435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9" name="Line 158"/>
            <p:cNvSpPr>
              <a:spLocks noChangeShapeType="1"/>
            </p:cNvSpPr>
            <p:nvPr/>
          </p:nvSpPr>
          <p:spPr bwMode="auto">
            <a:xfrm>
              <a:off x="886" y="3443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0" name="Line 159"/>
            <p:cNvSpPr>
              <a:spLocks noChangeShapeType="1"/>
            </p:cNvSpPr>
            <p:nvPr/>
          </p:nvSpPr>
          <p:spPr bwMode="auto">
            <a:xfrm flipV="1">
              <a:off x="886" y="3435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1" name="Line 160"/>
            <p:cNvSpPr>
              <a:spLocks noChangeShapeType="1"/>
            </p:cNvSpPr>
            <p:nvPr/>
          </p:nvSpPr>
          <p:spPr bwMode="auto">
            <a:xfrm>
              <a:off x="886" y="3443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2" name="Line 161"/>
            <p:cNvSpPr>
              <a:spLocks noChangeShapeType="1"/>
            </p:cNvSpPr>
            <p:nvPr/>
          </p:nvSpPr>
          <p:spPr bwMode="auto">
            <a:xfrm flipV="1">
              <a:off x="951" y="3429"/>
              <a:ext cx="16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3" name="Line 162"/>
            <p:cNvSpPr>
              <a:spLocks noChangeShapeType="1"/>
            </p:cNvSpPr>
            <p:nvPr/>
          </p:nvSpPr>
          <p:spPr bwMode="auto">
            <a:xfrm>
              <a:off x="951" y="3437"/>
              <a:ext cx="16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4" name="Line 163"/>
            <p:cNvSpPr>
              <a:spLocks noChangeShapeType="1"/>
            </p:cNvSpPr>
            <p:nvPr/>
          </p:nvSpPr>
          <p:spPr bwMode="auto">
            <a:xfrm flipV="1">
              <a:off x="951" y="3429"/>
              <a:ext cx="16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5" name="Line 164"/>
            <p:cNvSpPr>
              <a:spLocks noChangeShapeType="1"/>
            </p:cNvSpPr>
            <p:nvPr/>
          </p:nvSpPr>
          <p:spPr bwMode="auto">
            <a:xfrm>
              <a:off x="951" y="3437"/>
              <a:ext cx="16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6" name="Line 165"/>
            <p:cNvSpPr>
              <a:spLocks noChangeShapeType="1"/>
            </p:cNvSpPr>
            <p:nvPr/>
          </p:nvSpPr>
          <p:spPr bwMode="auto">
            <a:xfrm flipV="1">
              <a:off x="1017" y="3423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7" name="Line 166"/>
            <p:cNvSpPr>
              <a:spLocks noChangeShapeType="1"/>
            </p:cNvSpPr>
            <p:nvPr/>
          </p:nvSpPr>
          <p:spPr bwMode="auto">
            <a:xfrm>
              <a:off x="1017" y="3431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8" name="Line 167"/>
            <p:cNvSpPr>
              <a:spLocks noChangeShapeType="1"/>
            </p:cNvSpPr>
            <p:nvPr/>
          </p:nvSpPr>
          <p:spPr bwMode="auto">
            <a:xfrm flipV="1">
              <a:off x="1017" y="3423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09" name="Line 168"/>
            <p:cNvSpPr>
              <a:spLocks noChangeShapeType="1"/>
            </p:cNvSpPr>
            <p:nvPr/>
          </p:nvSpPr>
          <p:spPr bwMode="auto">
            <a:xfrm>
              <a:off x="1017" y="3431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0" name="Line 169"/>
            <p:cNvSpPr>
              <a:spLocks noChangeShapeType="1"/>
            </p:cNvSpPr>
            <p:nvPr/>
          </p:nvSpPr>
          <p:spPr bwMode="auto">
            <a:xfrm flipV="1">
              <a:off x="1083" y="3417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1" name="Line 170"/>
            <p:cNvSpPr>
              <a:spLocks noChangeShapeType="1"/>
            </p:cNvSpPr>
            <p:nvPr/>
          </p:nvSpPr>
          <p:spPr bwMode="auto">
            <a:xfrm>
              <a:off x="1083" y="3425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2" name="Line 171"/>
            <p:cNvSpPr>
              <a:spLocks noChangeShapeType="1"/>
            </p:cNvSpPr>
            <p:nvPr/>
          </p:nvSpPr>
          <p:spPr bwMode="auto">
            <a:xfrm flipV="1">
              <a:off x="1083" y="3417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3" name="Line 172"/>
            <p:cNvSpPr>
              <a:spLocks noChangeShapeType="1"/>
            </p:cNvSpPr>
            <p:nvPr/>
          </p:nvSpPr>
          <p:spPr bwMode="auto">
            <a:xfrm>
              <a:off x="1083" y="3425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4" name="Line 173"/>
            <p:cNvSpPr>
              <a:spLocks noChangeShapeType="1"/>
            </p:cNvSpPr>
            <p:nvPr/>
          </p:nvSpPr>
          <p:spPr bwMode="auto">
            <a:xfrm flipV="1">
              <a:off x="1149" y="3411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5" name="Line 174"/>
            <p:cNvSpPr>
              <a:spLocks noChangeShapeType="1"/>
            </p:cNvSpPr>
            <p:nvPr/>
          </p:nvSpPr>
          <p:spPr bwMode="auto">
            <a:xfrm>
              <a:off x="1149" y="3419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6" name="Line 175"/>
            <p:cNvSpPr>
              <a:spLocks noChangeShapeType="1"/>
            </p:cNvSpPr>
            <p:nvPr/>
          </p:nvSpPr>
          <p:spPr bwMode="auto">
            <a:xfrm flipV="1">
              <a:off x="1149" y="3411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7" name="Line 176"/>
            <p:cNvSpPr>
              <a:spLocks noChangeShapeType="1"/>
            </p:cNvSpPr>
            <p:nvPr/>
          </p:nvSpPr>
          <p:spPr bwMode="auto">
            <a:xfrm>
              <a:off x="1149" y="3419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8" name="Line 177"/>
            <p:cNvSpPr>
              <a:spLocks noChangeShapeType="1"/>
            </p:cNvSpPr>
            <p:nvPr/>
          </p:nvSpPr>
          <p:spPr bwMode="auto">
            <a:xfrm flipV="1">
              <a:off x="1215" y="3398"/>
              <a:ext cx="15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19" name="Line 178"/>
            <p:cNvSpPr>
              <a:spLocks noChangeShapeType="1"/>
            </p:cNvSpPr>
            <p:nvPr/>
          </p:nvSpPr>
          <p:spPr bwMode="auto">
            <a:xfrm>
              <a:off x="1215" y="3406"/>
              <a:ext cx="15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0" name="Line 179"/>
            <p:cNvSpPr>
              <a:spLocks noChangeShapeType="1"/>
            </p:cNvSpPr>
            <p:nvPr/>
          </p:nvSpPr>
          <p:spPr bwMode="auto">
            <a:xfrm flipV="1">
              <a:off x="1215" y="3398"/>
              <a:ext cx="15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1" name="Line 180"/>
            <p:cNvSpPr>
              <a:spLocks noChangeShapeType="1"/>
            </p:cNvSpPr>
            <p:nvPr/>
          </p:nvSpPr>
          <p:spPr bwMode="auto">
            <a:xfrm>
              <a:off x="1215" y="3406"/>
              <a:ext cx="15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2" name="Line 181"/>
            <p:cNvSpPr>
              <a:spLocks noChangeShapeType="1"/>
            </p:cNvSpPr>
            <p:nvPr/>
          </p:nvSpPr>
          <p:spPr bwMode="auto">
            <a:xfrm flipV="1">
              <a:off x="1281" y="3386"/>
              <a:ext cx="15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3" name="Line 182"/>
            <p:cNvSpPr>
              <a:spLocks noChangeShapeType="1"/>
            </p:cNvSpPr>
            <p:nvPr/>
          </p:nvSpPr>
          <p:spPr bwMode="auto">
            <a:xfrm>
              <a:off x="1281" y="3394"/>
              <a:ext cx="15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4" name="Line 183"/>
            <p:cNvSpPr>
              <a:spLocks noChangeShapeType="1"/>
            </p:cNvSpPr>
            <p:nvPr/>
          </p:nvSpPr>
          <p:spPr bwMode="auto">
            <a:xfrm flipV="1">
              <a:off x="1281" y="3386"/>
              <a:ext cx="15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5" name="Line 184"/>
            <p:cNvSpPr>
              <a:spLocks noChangeShapeType="1"/>
            </p:cNvSpPr>
            <p:nvPr/>
          </p:nvSpPr>
          <p:spPr bwMode="auto">
            <a:xfrm>
              <a:off x="1281" y="3394"/>
              <a:ext cx="15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6" name="Line 185"/>
            <p:cNvSpPr>
              <a:spLocks noChangeShapeType="1"/>
            </p:cNvSpPr>
            <p:nvPr/>
          </p:nvSpPr>
          <p:spPr bwMode="auto">
            <a:xfrm flipV="1">
              <a:off x="1346" y="3374"/>
              <a:ext cx="16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7" name="Line 186"/>
            <p:cNvSpPr>
              <a:spLocks noChangeShapeType="1"/>
            </p:cNvSpPr>
            <p:nvPr/>
          </p:nvSpPr>
          <p:spPr bwMode="auto">
            <a:xfrm>
              <a:off x="1346" y="3382"/>
              <a:ext cx="16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8" name="Line 187"/>
            <p:cNvSpPr>
              <a:spLocks noChangeShapeType="1"/>
            </p:cNvSpPr>
            <p:nvPr/>
          </p:nvSpPr>
          <p:spPr bwMode="auto">
            <a:xfrm flipV="1">
              <a:off x="1346" y="3374"/>
              <a:ext cx="16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29" name="Line 188"/>
            <p:cNvSpPr>
              <a:spLocks noChangeShapeType="1"/>
            </p:cNvSpPr>
            <p:nvPr/>
          </p:nvSpPr>
          <p:spPr bwMode="auto">
            <a:xfrm>
              <a:off x="1346" y="3382"/>
              <a:ext cx="16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0" name="Line 189"/>
            <p:cNvSpPr>
              <a:spLocks noChangeShapeType="1"/>
            </p:cNvSpPr>
            <p:nvPr/>
          </p:nvSpPr>
          <p:spPr bwMode="auto">
            <a:xfrm flipV="1">
              <a:off x="1412" y="3356"/>
              <a:ext cx="16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1" name="Line 190"/>
            <p:cNvSpPr>
              <a:spLocks noChangeShapeType="1"/>
            </p:cNvSpPr>
            <p:nvPr/>
          </p:nvSpPr>
          <p:spPr bwMode="auto">
            <a:xfrm>
              <a:off x="1412" y="3364"/>
              <a:ext cx="16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2" name="Line 191"/>
            <p:cNvSpPr>
              <a:spLocks noChangeShapeType="1"/>
            </p:cNvSpPr>
            <p:nvPr/>
          </p:nvSpPr>
          <p:spPr bwMode="auto">
            <a:xfrm flipV="1">
              <a:off x="1412" y="3362"/>
              <a:ext cx="16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3" name="Line 192"/>
            <p:cNvSpPr>
              <a:spLocks noChangeShapeType="1"/>
            </p:cNvSpPr>
            <p:nvPr/>
          </p:nvSpPr>
          <p:spPr bwMode="auto">
            <a:xfrm>
              <a:off x="1412" y="3370"/>
              <a:ext cx="16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4" name="Line 193"/>
            <p:cNvSpPr>
              <a:spLocks noChangeShapeType="1"/>
            </p:cNvSpPr>
            <p:nvPr/>
          </p:nvSpPr>
          <p:spPr bwMode="auto">
            <a:xfrm flipV="1">
              <a:off x="1478" y="3338"/>
              <a:ext cx="16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5" name="Line 194"/>
            <p:cNvSpPr>
              <a:spLocks noChangeShapeType="1"/>
            </p:cNvSpPr>
            <p:nvPr/>
          </p:nvSpPr>
          <p:spPr bwMode="auto">
            <a:xfrm>
              <a:off x="1478" y="3346"/>
              <a:ext cx="16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6" name="Line 195"/>
            <p:cNvSpPr>
              <a:spLocks noChangeShapeType="1"/>
            </p:cNvSpPr>
            <p:nvPr/>
          </p:nvSpPr>
          <p:spPr bwMode="auto">
            <a:xfrm flipV="1">
              <a:off x="1478" y="3344"/>
              <a:ext cx="16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7" name="Line 196"/>
            <p:cNvSpPr>
              <a:spLocks noChangeShapeType="1"/>
            </p:cNvSpPr>
            <p:nvPr/>
          </p:nvSpPr>
          <p:spPr bwMode="auto">
            <a:xfrm>
              <a:off x="1478" y="3352"/>
              <a:ext cx="16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8" name="Line 197"/>
            <p:cNvSpPr>
              <a:spLocks noChangeShapeType="1"/>
            </p:cNvSpPr>
            <p:nvPr/>
          </p:nvSpPr>
          <p:spPr bwMode="auto">
            <a:xfrm flipV="1">
              <a:off x="1544" y="3320"/>
              <a:ext cx="16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39" name="Line 198"/>
            <p:cNvSpPr>
              <a:spLocks noChangeShapeType="1"/>
            </p:cNvSpPr>
            <p:nvPr/>
          </p:nvSpPr>
          <p:spPr bwMode="auto">
            <a:xfrm>
              <a:off x="1544" y="3328"/>
              <a:ext cx="16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0" name="Line 199"/>
            <p:cNvSpPr>
              <a:spLocks noChangeShapeType="1"/>
            </p:cNvSpPr>
            <p:nvPr/>
          </p:nvSpPr>
          <p:spPr bwMode="auto">
            <a:xfrm flipV="1">
              <a:off x="1544" y="3471"/>
              <a:ext cx="16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1" name="Line 200"/>
            <p:cNvSpPr>
              <a:spLocks noChangeShapeType="1"/>
            </p:cNvSpPr>
            <p:nvPr/>
          </p:nvSpPr>
          <p:spPr bwMode="auto">
            <a:xfrm>
              <a:off x="1544" y="3479"/>
              <a:ext cx="16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2" name="Line 201"/>
            <p:cNvSpPr>
              <a:spLocks noChangeShapeType="1"/>
            </p:cNvSpPr>
            <p:nvPr/>
          </p:nvSpPr>
          <p:spPr bwMode="auto">
            <a:xfrm flipV="1">
              <a:off x="1610" y="3471"/>
              <a:ext cx="16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3" name="Line 202"/>
            <p:cNvSpPr>
              <a:spLocks noChangeShapeType="1"/>
            </p:cNvSpPr>
            <p:nvPr/>
          </p:nvSpPr>
          <p:spPr bwMode="auto">
            <a:xfrm>
              <a:off x="1610" y="3479"/>
              <a:ext cx="16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4" name="Line 203"/>
            <p:cNvSpPr>
              <a:spLocks noChangeShapeType="1"/>
            </p:cNvSpPr>
            <p:nvPr/>
          </p:nvSpPr>
          <p:spPr bwMode="auto">
            <a:xfrm flipV="1">
              <a:off x="1610" y="3471"/>
              <a:ext cx="16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5" name="Line 204"/>
            <p:cNvSpPr>
              <a:spLocks noChangeShapeType="1"/>
            </p:cNvSpPr>
            <p:nvPr/>
          </p:nvSpPr>
          <p:spPr bwMode="auto">
            <a:xfrm>
              <a:off x="1610" y="3479"/>
              <a:ext cx="16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6" name="Line 205"/>
            <p:cNvSpPr>
              <a:spLocks noChangeShapeType="1"/>
            </p:cNvSpPr>
            <p:nvPr/>
          </p:nvSpPr>
          <p:spPr bwMode="auto">
            <a:xfrm flipV="1">
              <a:off x="1676" y="3465"/>
              <a:ext cx="15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7" name="Line 206"/>
            <p:cNvSpPr>
              <a:spLocks noChangeShapeType="1"/>
            </p:cNvSpPr>
            <p:nvPr/>
          </p:nvSpPr>
          <p:spPr bwMode="auto">
            <a:xfrm>
              <a:off x="1676" y="3473"/>
              <a:ext cx="15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8" name="Line 207"/>
            <p:cNvSpPr>
              <a:spLocks noChangeShapeType="1"/>
            </p:cNvSpPr>
            <p:nvPr/>
          </p:nvSpPr>
          <p:spPr bwMode="auto">
            <a:xfrm flipV="1">
              <a:off x="1676" y="3465"/>
              <a:ext cx="15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49" name="Line 208"/>
            <p:cNvSpPr>
              <a:spLocks noChangeShapeType="1"/>
            </p:cNvSpPr>
            <p:nvPr/>
          </p:nvSpPr>
          <p:spPr bwMode="auto">
            <a:xfrm>
              <a:off x="1676" y="3473"/>
              <a:ext cx="15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0" name="Line 209"/>
            <p:cNvSpPr>
              <a:spLocks noChangeShapeType="1"/>
            </p:cNvSpPr>
            <p:nvPr/>
          </p:nvSpPr>
          <p:spPr bwMode="auto">
            <a:xfrm flipV="1">
              <a:off x="1742" y="3459"/>
              <a:ext cx="15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1" name="Line 210"/>
            <p:cNvSpPr>
              <a:spLocks noChangeShapeType="1"/>
            </p:cNvSpPr>
            <p:nvPr/>
          </p:nvSpPr>
          <p:spPr bwMode="auto">
            <a:xfrm>
              <a:off x="1742" y="3467"/>
              <a:ext cx="15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2" name="Line 211"/>
            <p:cNvSpPr>
              <a:spLocks noChangeShapeType="1"/>
            </p:cNvSpPr>
            <p:nvPr/>
          </p:nvSpPr>
          <p:spPr bwMode="auto">
            <a:xfrm flipV="1">
              <a:off x="1742" y="3459"/>
              <a:ext cx="15" cy="32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3" name="Line 212"/>
            <p:cNvSpPr>
              <a:spLocks noChangeShapeType="1"/>
            </p:cNvSpPr>
            <p:nvPr/>
          </p:nvSpPr>
          <p:spPr bwMode="auto">
            <a:xfrm>
              <a:off x="1742" y="3467"/>
              <a:ext cx="15" cy="16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4" name="Line 213"/>
            <p:cNvSpPr>
              <a:spLocks noChangeShapeType="1"/>
            </p:cNvSpPr>
            <p:nvPr/>
          </p:nvSpPr>
          <p:spPr bwMode="auto">
            <a:xfrm flipV="1">
              <a:off x="1808" y="3453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5" name="Line 214"/>
            <p:cNvSpPr>
              <a:spLocks noChangeShapeType="1"/>
            </p:cNvSpPr>
            <p:nvPr/>
          </p:nvSpPr>
          <p:spPr bwMode="auto">
            <a:xfrm>
              <a:off x="1808" y="3461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6" name="Line 215"/>
            <p:cNvSpPr>
              <a:spLocks noChangeShapeType="1"/>
            </p:cNvSpPr>
            <p:nvPr/>
          </p:nvSpPr>
          <p:spPr bwMode="auto">
            <a:xfrm flipV="1">
              <a:off x="1808" y="3453"/>
              <a:ext cx="15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7" name="Line 216"/>
            <p:cNvSpPr>
              <a:spLocks noChangeShapeType="1"/>
            </p:cNvSpPr>
            <p:nvPr/>
          </p:nvSpPr>
          <p:spPr bwMode="auto">
            <a:xfrm>
              <a:off x="1808" y="3461"/>
              <a:ext cx="15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8" name="Line 217"/>
            <p:cNvSpPr>
              <a:spLocks noChangeShapeType="1"/>
            </p:cNvSpPr>
            <p:nvPr/>
          </p:nvSpPr>
          <p:spPr bwMode="auto">
            <a:xfrm flipV="1">
              <a:off x="1873" y="3453"/>
              <a:ext cx="16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59" name="Line 218"/>
            <p:cNvSpPr>
              <a:spLocks noChangeShapeType="1"/>
            </p:cNvSpPr>
            <p:nvPr/>
          </p:nvSpPr>
          <p:spPr bwMode="auto">
            <a:xfrm>
              <a:off x="1873" y="3461"/>
              <a:ext cx="16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60" name="Line 219"/>
            <p:cNvSpPr>
              <a:spLocks noChangeShapeType="1"/>
            </p:cNvSpPr>
            <p:nvPr/>
          </p:nvSpPr>
          <p:spPr bwMode="auto">
            <a:xfrm flipV="1">
              <a:off x="1873" y="3453"/>
              <a:ext cx="16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61" name="Line 220"/>
            <p:cNvSpPr>
              <a:spLocks noChangeShapeType="1"/>
            </p:cNvSpPr>
            <p:nvPr/>
          </p:nvSpPr>
          <p:spPr bwMode="auto">
            <a:xfrm>
              <a:off x="1873" y="3461"/>
              <a:ext cx="16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62" name="Line 221"/>
            <p:cNvSpPr>
              <a:spLocks noChangeShapeType="1"/>
            </p:cNvSpPr>
            <p:nvPr/>
          </p:nvSpPr>
          <p:spPr bwMode="auto">
            <a:xfrm flipV="1">
              <a:off x="1939" y="3447"/>
              <a:ext cx="16" cy="31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63" name="Line 222"/>
            <p:cNvSpPr>
              <a:spLocks noChangeShapeType="1"/>
            </p:cNvSpPr>
            <p:nvPr/>
          </p:nvSpPr>
          <p:spPr bwMode="auto">
            <a:xfrm>
              <a:off x="1939" y="3455"/>
              <a:ext cx="16" cy="15"/>
            </a:xfrm>
            <a:prstGeom prst="line">
              <a:avLst/>
            </a:prstGeom>
            <a:noFill/>
            <a:ln w="12700">
              <a:solidFill>
                <a:srgbClr val="F0F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964" name="Freeform 223"/>
            <p:cNvSpPr>
              <a:spLocks/>
            </p:cNvSpPr>
            <p:nvPr/>
          </p:nvSpPr>
          <p:spPr bwMode="auto">
            <a:xfrm>
              <a:off x="762" y="3336"/>
              <a:ext cx="1186" cy="134"/>
            </a:xfrm>
            <a:custGeom>
              <a:avLst/>
              <a:gdLst>
                <a:gd name="T0" fmla="*/ 0 w 1186"/>
                <a:gd name="T1" fmla="*/ 133 h 134"/>
                <a:gd name="T2" fmla="*/ 65 w 1186"/>
                <a:gd name="T3" fmla="*/ 121 h 134"/>
                <a:gd name="T4" fmla="*/ 131 w 1186"/>
                <a:gd name="T5" fmla="*/ 115 h 134"/>
                <a:gd name="T6" fmla="*/ 197 w 1186"/>
                <a:gd name="T7" fmla="*/ 109 h 134"/>
                <a:gd name="T8" fmla="*/ 263 w 1186"/>
                <a:gd name="T9" fmla="*/ 102 h 134"/>
                <a:gd name="T10" fmla="*/ 329 w 1186"/>
                <a:gd name="T11" fmla="*/ 96 h 134"/>
                <a:gd name="T12" fmla="*/ 394 w 1186"/>
                <a:gd name="T13" fmla="*/ 90 h 134"/>
                <a:gd name="T14" fmla="*/ 460 w 1186"/>
                <a:gd name="T15" fmla="*/ 78 h 134"/>
                <a:gd name="T16" fmla="*/ 526 w 1186"/>
                <a:gd name="T17" fmla="*/ 66 h 134"/>
                <a:gd name="T18" fmla="*/ 592 w 1186"/>
                <a:gd name="T19" fmla="*/ 54 h 134"/>
                <a:gd name="T20" fmla="*/ 658 w 1186"/>
                <a:gd name="T21" fmla="*/ 36 h 134"/>
                <a:gd name="T22" fmla="*/ 658 w 1186"/>
                <a:gd name="T23" fmla="*/ 42 h 134"/>
                <a:gd name="T24" fmla="*/ 724 w 1186"/>
                <a:gd name="T25" fmla="*/ 18 h 134"/>
                <a:gd name="T26" fmla="*/ 724 w 1186"/>
                <a:gd name="T27" fmla="*/ 24 h 134"/>
                <a:gd name="T28" fmla="*/ 790 w 1186"/>
                <a:gd name="T29" fmla="*/ 0 h 134"/>
                <a:gd name="T30" fmla="*/ 790 w 1186"/>
                <a:gd name="T31" fmla="*/ 96 h 134"/>
                <a:gd name="T32" fmla="*/ 856 w 1186"/>
                <a:gd name="T33" fmla="*/ 96 h 134"/>
                <a:gd name="T34" fmla="*/ 922 w 1186"/>
                <a:gd name="T35" fmla="*/ 90 h 134"/>
                <a:gd name="T36" fmla="*/ 988 w 1186"/>
                <a:gd name="T37" fmla="*/ 84 h 134"/>
                <a:gd name="T38" fmla="*/ 1053 w 1186"/>
                <a:gd name="T39" fmla="*/ 72 h 134"/>
                <a:gd name="T40" fmla="*/ 1119 w 1186"/>
                <a:gd name="T41" fmla="*/ 66 h 134"/>
                <a:gd name="T42" fmla="*/ 1185 w 1186"/>
                <a:gd name="T43" fmla="*/ 54 h 1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6"/>
                <a:gd name="T67" fmla="*/ 0 h 134"/>
                <a:gd name="T68" fmla="*/ 1186 w 1186"/>
                <a:gd name="T69" fmla="*/ 134 h 1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6" h="134">
                  <a:moveTo>
                    <a:pt x="0" y="133"/>
                  </a:moveTo>
                  <a:lnTo>
                    <a:pt x="65" y="121"/>
                  </a:lnTo>
                  <a:lnTo>
                    <a:pt x="131" y="115"/>
                  </a:lnTo>
                  <a:lnTo>
                    <a:pt x="197" y="109"/>
                  </a:lnTo>
                  <a:lnTo>
                    <a:pt x="263" y="102"/>
                  </a:lnTo>
                  <a:lnTo>
                    <a:pt x="329" y="96"/>
                  </a:lnTo>
                  <a:lnTo>
                    <a:pt x="394" y="90"/>
                  </a:lnTo>
                  <a:lnTo>
                    <a:pt x="460" y="78"/>
                  </a:lnTo>
                  <a:lnTo>
                    <a:pt x="526" y="66"/>
                  </a:lnTo>
                  <a:lnTo>
                    <a:pt x="592" y="54"/>
                  </a:lnTo>
                  <a:lnTo>
                    <a:pt x="658" y="36"/>
                  </a:lnTo>
                  <a:lnTo>
                    <a:pt x="658" y="42"/>
                  </a:lnTo>
                  <a:lnTo>
                    <a:pt x="724" y="18"/>
                  </a:lnTo>
                  <a:lnTo>
                    <a:pt x="724" y="24"/>
                  </a:lnTo>
                  <a:lnTo>
                    <a:pt x="790" y="0"/>
                  </a:lnTo>
                  <a:lnTo>
                    <a:pt x="790" y="96"/>
                  </a:lnTo>
                  <a:lnTo>
                    <a:pt x="856" y="96"/>
                  </a:lnTo>
                  <a:lnTo>
                    <a:pt x="922" y="90"/>
                  </a:lnTo>
                  <a:lnTo>
                    <a:pt x="988" y="84"/>
                  </a:lnTo>
                  <a:lnTo>
                    <a:pt x="1053" y="72"/>
                  </a:lnTo>
                  <a:lnTo>
                    <a:pt x="1119" y="66"/>
                  </a:lnTo>
                  <a:lnTo>
                    <a:pt x="1185" y="54"/>
                  </a:lnTo>
                </a:path>
              </a:pathLst>
            </a:custGeom>
            <a:noFill/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65" name="Freeform 224"/>
            <p:cNvSpPr>
              <a:spLocks/>
            </p:cNvSpPr>
            <p:nvPr/>
          </p:nvSpPr>
          <p:spPr bwMode="auto">
            <a:xfrm>
              <a:off x="754" y="3462"/>
              <a:ext cx="16" cy="15"/>
            </a:xfrm>
            <a:custGeom>
              <a:avLst/>
              <a:gdLst>
                <a:gd name="T0" fmla="*/ 0 w 16"/>
                <a:gd name="T1" fmla="*/ 14 h 15"/>
                <a:gd name="T2" fmla="*/ 15 w 16"/>
                <a:gd name="T3" fmla="*/ 14 h 15"/>
                <a:gd name="T4" fmla="*/ 15 w 16"/>
                <a:gd name="T5" fmla="*/ 0 h 15"/>
                <a:gd name="T6" fmla="*/ 0 w 16"/>
                <a:gd name="T7" fmla="*/ 0 h 15"/>
                <a:gd name="T8" fmla="*/ 0 w 16"/>
                <a:gd name="T9" fmla="*/ 1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0" y="14"/>
                  </a:move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66" name="Freeform 225"/>
            <p:cNvSpPr>
              <a:spLocks/>
            </p:cNvSpPr>
            <p:nvPr/>
          </p:nvSpPr>
          <p:spPr bwMode="auto">
            <a:xfrm>
              <a:off x="820" y="3449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67" name="Freeform 226"/>
            <p:cNvSpPr>
              <a:spLocks/>
            </p:cNvSpPr>
            <p:nvPr/>
          </p:nvSpPr>
          <p:spPr bwMode="auto">
            <a:xfrm>
              <a:off x="820" y="3449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68" name="Freeform 227"/>
            <p:cNvSpPr>
              <a:spLocks/>
            </p:cNvSpPr>
            <p:nvPr/>
          </p:nvSpPr>
          <p:spPr bwMode="auto">
            <a:xfrm>
              <a:off x="886" y="3443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69" name="Freeform 228"/>
            <p:cNvSpPr>
              <a:spLocks/>
            </p:cNvSpPr>
            <p:nvPr/>
          </p:nvSpPr>
          <p:spPr bwMode="auto">
            <a:xfrm>
              <a:off x="886" y="3443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0" name="Freeform 229"/>
            <p:cNvSpPr>
              <a:spLocks/>
            </p:cNvSpPr>
            <p:nvPr/>
          </p:nvSpPr>
          <p:spPr bwMode="auto">
            <a:xfrm>
              <a:off x="952" y="3437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1" name="Freeform 230"/>
            <p:cNvSpPr>
              <a:spLocks/>
            </p:cNvSpPr>
            <p:nvPr/>
          </p:nvSpPr>
          <p:spPr bwMode="auto">
            <a:xfrm>
              <a:off x="952" y="3437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2" name="Freeform 231"/>
            <p:cNvSpPr>
              <a:spLocks/>
            </p:cNvSpPr>
            <p:nvPr/>
          </p:nvSpPr>
          <p:spPr bwMode="auto">
            <a:xfrm>
              <a:off x="1018" y="3431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3" name="Freeform 232"/>
            <p:cNvSpPr>
              <a:spLocks/>
            </p:cNvSpPr>
            <p:nvPr/>
          </p:nvSpPr>
          <p:spPr bwMode="auto">
            <a:xfrm>
              <a:off x="1018" y="3431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4" name="Freeform 233"/>
            <p:cNvSpPr>
              <a:spLocks/>
            </p:cNvSpPr>
            <p:nvPr/>
          </p:nvSpPr>
          <p:spPr bwMode="auto">
            <a:xfrm>
              <a:off x="1084" y="3425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5" name="Freeform 234"/>
            <p:cNvSpPr>
              <a:spLocks/>
            </p:cNvSpPr>
            <p:nvPr/>
          </p:nvSpPr>
          <p:spPr bwMode="auto">
            <a:xfrm>
              <a:off x="1084" y="3425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6" name="Freeform 235"/>
            <p:cNvSpPr>
              <a:spLocks/>
            </p:cNvSpPr>
            <p:nvPr/>
          </p:nvSpPr>
          <p:spPr bwMode="auto">
            <a:xfrm>
              <a:off x="1149" y="3419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7" name="Freeform 236"/>
            <p:cNvSpPr>
              <a:spLocks/>
            </p:cNvSpPr>
            <p:nvPr/>
          </p:nvSpPr>
          <p:spPr bwMode="auto">
            <a:xfrm>
              <a:off x="1149" y="3419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8" name="Freeform 237"/>
            <p:cNvSpPr>
              <a:spLocks/>
            </p:cNvSpPr>
            <p:nvPr/>
          </p:nvSpPr>
          <p:spPr bwMode="auto">
            <a:xfrm>
              <a:off x="1215" y="3407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79" name="Freeform 238"/>
            <p:cNvSpPr>
              <a:spLocks/>
            </p:cNvSpPr>
            <p:nvPr/>
          </p:nvSpPr>
          <p:spPr bwMode="auto">
            <a:xfrm>
              <a:off x="1215" y="3407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0" name="Freeform 239"/>
            <p:cNvSpPr>
              <a:spLocks/>
            </p:cNvSpPr>
            <p:nvPr/>
          </p:nvSpPr>
          <p:spPr bwMode="auto">
            <a:xfrm>
              <a:off x="1281" y="3395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1" name="Freeform 240"/>
            <p:cNvSpPr>
              <a:spLocks/>
            </p:cNvSpPr>
            <p:nvPr/>
          </p:nvSpPr>
          <p:spPr bwMode="auto">
            <a:xfrm>
              <a:off x="1281" y="3395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2" name="Freeform 241"/>
            <p:cNvSpPr>
              <a:spLocks/>
            </p:cNvSpPr>
            <p:nvPr/>
          </p:nvSpPr>
          <p:spPr bwMode="auto">
            <a:xfrm>
              <a:off x="1347" y="3383"/>
              <a:ext cx="16" cy="15"/>
            </a:xfrm>
            <a:custGeom>
              <a:avLst/>
              <a:gdLst>
                <a:gd name="T0" fmla="*/ 0 w 16"/>
                <a:gd name="T1" fmla="*/ 14 h 15"/>
                <a:gd name="T2" fmla="*/ 15 w 16"/>
                <a:gd name="T3" fmla="*/ 14 h 15"/>
                <a:gd name="T4" fmla="*/ 15 w 16"/>
                <a:gd name="T5" fmla="*/ 0 h 15"/>
                <a:gd name="T6" fmla="*/ 0 w 16"/>
                <a:gd name="T7" fmla="*/ 0 h 15"/>
                <a:gd name="T8" fmla="*/ 0 w 16"/>
                <a:gd name="T9" fmla="*/ 1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0" y="14"/>
                  </a:move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3" name="Freeform 242"/>
            <p:cNvSpPr>
              <a:spLocks/>
            </p:cNvSpPr>
            <p:nvPr/>
          </p:nvSpPr>
          <p:spPr bwMode="auto">
            <a:xfrm>
              <a:off x="1347" y="3383"/>
              <a:ext cx="16" cy="15"/>
            </a:xfrm>
            <a:custGeom>
              <a:avLst/>
              <a:gdLst>
                <a:gd name="T0" fmla="*/ 0 w 16"/>
                <a:gd name="T1" fmla="*/ 14 h 15"/>
                <a:gd name="T2" fmla="*/ 15 w 16"/>
                <a:gd name="T3" fmla="*/ 14 h 15"/>
                <a:gd name="T4" fmla="*/ 15 w 16"/>
                <a:gd name="T5" fmla="*/ 0 h 15"/>
                <a:gd name="T6" fmla="*/ 0 w 16"/>
                <a:gd name="T7" fmla="*/ 0 h 15"/>
                <a:gd name="T8" fmla="*/ 0 w 16"/>
                <a:gd name="T9" fmla="*/ 1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0" y="14"/>
                  </a:move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4" name="Freeform 243"/>
            <p:cNvSpPr>
              <a:spLocks/>
            </p:cNvSpPr>
            <p:nvPr/>
          </p:nvSpPr>
          <p:spPr bwMode="auto">
            <a:xfrm>
              <a:off x="1413" y="3364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5" name="Freeform 244"/>
            <p:cNvSpPr>
              <a:spLocks/>
            </p:cNvSpPr>
            <p:nvPr/>
          </p:nvSpPr>
          <p:spPr bwMode="auto">
            <a:xfrm>
              <a:off x="1413" y="3370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6" name="Freeform 245"/>
            <p:cNvSpPr>
              <a:spLocks/>
            </p:cNvSpPr>
            <p:nvPr/>
          </p:nvSpPr>
          <p:spPr bwMode="auto">
            <a:xfrm>
              <a:off x="1479" y="3346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7" name="Freeform 246"/>
            <p:cNvSpPr>
              <a:spLocks/>
            </p:cNvSpPr>
            <p:nvPr/>
          </p:nvSpPr>
          <p:spPr bwMode="auto">
            <a:xfrm>
              <a:off x="1479" y="3352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8" name="Freeform 247"/>
            <p:cNvSpPr>
              <a:spLocks/>
            </p:cNvSpPr>
            <p:nvPr/>
          </p:nvSpPr>
          <p:spPr bwMode="auto">
            <a:xfrm>
              <a:off x="1544" y="3328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89" name="Freeform 248"/>
            <p:cNvSpPr>
              <a:spLocks/>
            </p:cNvSpPr>
            <p:nvPr/>
          </p:nvSpPr>
          <p:spPr bwMode="auto">
            <a:xfrm>
              <a:off x="1544" y="3425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0" name="Freeform 249"/>
            <p:cNvSpPr>
              <a:spLocks/>
            </p:cNvSpPr>
            <p:nvPr/>
          </p:nvSpPr>
          <p:spPr bwMode="auto">
            <a:xfrm>
              <a:off x="1610" y="3425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1" name="Freeform 250"/>
            <p:cNvSpPr>
              <a:spLocks/>
            </p:cNvSpPr>
            <p:nvPr/>
          </p:nvSpPr>
          <p:spPr bwMode="auto">
            <a:xfrm>
              <a:off x="1610" y="3425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2" name="Freeform 251"/>
            <p:cNvSpPr>
              <a:spLocks/>
            </p:cNvSpPr>
            <p:nvPr/>
          </p:nvSpPr>
          <p:spPr bwMode="auto">
            <a:xfrm>
              <a:off x="1676" y="3419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3" name="Freeform 252"/>
            <p:cNvSpPr>
              <a:spLocks/>
            </p:cNvSpPr>
            <p:nvPr/>
          </p:nvSpPr>
          <p:spPr bwMode="auto">
            <a:xfrm>
              <a:off x="1676" y="3419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4" name="Freeform 253"/>
            <p:cNvSpPr>
              <a:spLocks/>
            </p:cNvSpPr>
            <p:nvPr/>
          </p:nvSpPr>
          <p:spPr bwMode="auto">
            <a:xfrm>
              <a:off x="1742" y="3413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5" name="Freeform 254"/>
            <p:cNvSpPr>
              <a:spLocks/>
            </p:cNvSpPr>
            <p:nvPr/>
          </p:nvSpPr>
          <p:spPr bwMode="auto">
            <a:xfrm>
              <a:off x="1742" y="3413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6" name="Freeform 255"/>
            <p:cNvSpPr>
              <a:spLocks/>
            </p:cNvSpPr>
            <p:nvPr/>
          </p:nvSpPr>
          <p:spPr bwMode="auto">
            <a:xfrm>
              <a:off x="1808" y="3401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7" name="Freeform 256"/>
            <p:cNvSpPr>
              <a:spLocks/>
            </p:cNvSpPr>
            <p:nvPr/>
          </p:nvSpPr>
          <p:spPr bwMode="auto">
            <a:xfrm>
              <a:off x="1808" y="3401"/>
              <a:ext cx="16" cy="16"/>
            </a:xfrm>
            <a:custGeom>
              <a:avLst/>
              <a:gdLst>
                <a:gd name="T0" fmla="*/ 0 w 16"/>
                <a:gd name="T1" fmla="*/ 15 h 16"/>
                <a:gd name="T2" fmla="*/ 15 w 16"/>
                <a:gd name="T3" fmla="*/ 15 h 16"/>
                <a:gd name="T4" fmla="*/ 15 w 16"/>
                <a:gd name="T5" fmla="*/ 0 h 16"/>
                <a:gd name="T6" fmla="*/ 0 w 16"/>
                <a:gd name="T7" fmla="*/ 0 h 16"/>
                <a:gd name="T8" fmla="*/ 0 w 16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5"/>
                  </a:moveTo>
                  <a:lnTo>
                    <a:pt x="15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8" name="Freeform 257"/>
            <p:cNvSpPr>
              <a:spLocks/>
            </p:cNvSpPr>
            <p:nvPr/>
          </p:nvSpPr>
          <p:spPr bwMode="auto">
            <a:xfrm>
              <a:off x="1874" y="3395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99" name="Freeform 258"/>
            <p:cNvSpPr>
              <a:spLocks/>
            </p:cNvSpPr>
            <p:nvPr/>
          </p:nvSpPr>
          <p:spPr bwMode="auto">
            <a:xfrm>
              <a:off x="1874" y="3395"/>
              <a:ext cx="15" cy="16"/>
            </a:xfrm>
            <a:custGeom>
              <a:avLst/>
              <a:gdLst>
                <a:gd name="T0" fmla="*/ 0 w 15"/>
                <a:gd name="T1" fmla="*/ 15 h 16"/>
                <a:gd name="T2" fmla="*/ 14 w 15"/>
                <a:gd name="T3" fmla="*/ 15 h 16"/>
                <a:gd name="T4" fmla="*/ 14 w 15"/>
                <a:gd name="T5" fmla="*/ 0 h 16"/>
                <a:gd name="T6" fmla="*/ 0 w 15"/>
                <a:gd name="T7" fmla="*/ 0 h 16"/>
                <a:gd name="T8" fmla="*/ 0 w 1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15"/>
                  </a:move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000" name="Freeform 259"/>
            <p:cNvSpPr>
              <a:spLocks/>
            </p:cNvSpPr>
            <p:nvPr/>
          </p:nvSpPr>
          <p:spPr bwMode="auto">
            <a:xfrm>
              <a:off x="1940" y="3383"/>
              <a:ext cx="15" cy="15"/>
            </a:xfrm>
            <a:custGeom>
              <a:avLst/>
              <a:gdLst>
                <a:gd name="T0" fmla="*/ 0 w 15"/>
                <a:gd name="T1" fmla="*/ 14 h 15"/>
                <a:gd name="T2" fmla="*/ 14 w 15"/>
                <a:gd name="T3" fmla="*/ 14 h 15"/>
                <a:gd name="T4" fmla="*/ 14 w 15"/>
                <a:gd name="T5" fmla="*/ 0 h 15"/>
                <a:gd name="T6" fmla="*/ 0 w 15"/>
                <a:gd name="T7" fmla="*/ 0 h 15"/>
                <a:gd name="T8" fmla="*/ 0 w 15"/>
                <a:gd name="T9" fmla="*/ 1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D2D2D2"/>
            </a:solidFill>
            <a:ln w="12700" cap="rnd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001" name="Freeform 260"/>
            <p:cNvSpPr>
              <a:spLocks/>
            </p:cNvSpPr>
            <p:nvPr/>
          </p:nvSpPr>
          <p:spPr bwMode="auto">
            <a:xfrm>
              <a:off x="762" y="3317"/>
              <a:ext cx="1186" cy="153"/>
            </a:xfrm>
            <a:custGeom>
              <a:avLst/>
              <a:gdLst>
                <a:gd name="T0" fmla="*/ 0 w 1186"/>
                <a:gd name="T1" fmla="*/ 152 h 153"/>
                <a:gd name="T2" fmla="*/ 65 w 1186"/>
                <a:gd name="T3" fmla="*/ 140 h 153"/>
                <a:gd name="T4" fmla="*/ 131 w 1186"/>
                <a:gd name="T5" fmla="*/ 134 h 153"/>
                <a:gd name="T6" fmla="*/ 197 w 1186"/>
                <a:gd name="T7" fmla="*/ 128 h 153"/>
                <a:gd name="T8" fmla="*/ 263 w 1186"/>
                <a:gd name="T9" fmla="*/ 121 h 153"/>
                <a:gd name="T10" fmla="*/ 329 w 1186"/>
                <a:gd name="T11" fmla="*/ 115 h 153"/>
                <a:gd name="T12" fmla="*/ 394 w 1186"/>
                <a:gd name="T13" fmla="*/ 109 h 153"/>
                <a:gd name="T14" fmla="*/ 460 w 1186"/>
                <a:gd name="T15" fmla="*/ 97 h 153"/>
                <a:gd name="T16" fmla="*/ 526 w 1186"/>
                <a:gd name="T17" fmla="*/ 85 h 153"/>
                <a:gd name="T18" fmla="*/ 592 w 1186"/>
                <a:gd name="T19" fmla="*/ 73 h 153"/>
                <a:gd name="T20" fmla="*/ 592 w 1186"/>
                <a:gd name="T21" fmla="*/ 85 h 153"/>
                <a:gd name="T22" fmla="*/ 658 w 1186"/>
                <a:gd name="T23" fmla="*/ 79 h 153"/>
                <a:gd name="T24" fmla="*/ 724 w 1186"/>
                <a:gd name="T25" fmla="*/ 73 h 153"/>
                <a:gd name="T26" fmla="*/ 790 w 1186"/>
                <a:gd name="T27" fmla="*/ 61 h 153"/>
                <a:gd name="T28" fmla="*/ 856 w 1186"/>
                <a:gd name="T29" fmla="*/ 49 h 153"/>
                <a:gd name="T30" fmla="*/ 922 w 1186"/>
                <a:gd name="T31" fmla="*/ 31 h 153"/>
                <a:gd name="T32" fmla="*/ 922 w 1186"/>
                <a:gd name="T33" fmla="*/ 43 h 153"/>
                <a:gd name="T34" fmla="*/ 988 w 1186"/>
                <a:gd name="T35" fmla="*/ 37 h 153"/>
                <a:gd name="T36" fmla="*/ 1053 w 1186"/>
                <a:gd name="T37" fmla="*/ 25 h 153"/>
                <a:gd name="T38" fmla="*/ 1119 w 1186"/>
                <a:gd name="T39" fmla="*/ 13 h 153"/>
                <a:gd name="T40" fmla="*/ 1185 w 1186"/>
                <a:gd name="T41" fmla="*/ 0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6"/>
                <a:gd name="T64" fmla="*/ 0 h 153"/>
                <a:gd name="T65" fmla="*/ 1186 w 1186"/>
                <a:gd name="T66" fmla="*/ 153 h 1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6" h="153">
                  <a:moveTo>
                    <a:pt x="0" y="152"/>
                  </a:moveTo>
                  <a:lnTo>
                    <a:pt x="65" y="140"/>
                  </a:lnTo>
                  <a:lnTo>
                    <a:pt x="131" y="134"/>
                  </a:lnTo>
                  <a:lnTo>
                    <a:pt x="197" y="128"/>
                  </a:lnTo>
                  <a:lnTo>
                    <a:pt x="263" y="121"/>
                  </a:lnTo>
                  <a:lnTo>
                    <a:pt x="329" y="115"/>
                  </a:lnTo>
                  <a:lnTo>
                    <a:pt x="394" y="109"/>
                  </a:lnTo>
                  <a:lnTo>
                    <a:pt x="460" y="97"/>
                  </a:lnTo>
                  <a:lnTo>
                    <a:pt x="526" y="85"/>
                  </a:lnTo>
                  <a:lnTo>
                    <a:pt x="592" y="73"/>
                  </a:lnTo>
                  <a:lnTo>
                    <a:pt x="592" y="85"/>
                  </a:lnTo>
                  <a:lnTo>
                    <a:pt x="658" y="79"/>
                  </a:lnTo>
                  <a:lnTo>
                    <a:pt x="724" y="73"/>
                  </a:lnTo>
                  <a:lnTo>
                    <a:pt x="790" y="61"/>
                  </a:lnTo>
                  <a:lnTo>
                    <a:pt x="856" y="49"/>
                  </a:lnTo>
                  <a:lnTo>
                    <a:pt x="922" y="31"/>
                  </a:lnTo>
                  <a:lnTo>
                    <a:pt x="922" y="43"/>
                  </a:lnTo>
                  <a:lnTo>
                    <a:pt x="988" y="37"/>
                  </a:lnTo>
                  <a:lnTo>
                    <a:pt x="1053" y="25"/>
                  </a:lnTo>
                  <a:lnTo>
                    <a:pt x="1119" y="13"/>
                  </a:lnTo>
                  <a:lnTo>
                    <a:pt x="1185" y="0"/>
                  </a:lnTo>
                </a:path>
              </a:pathLst>
            </a:custGeom>
            <a:noFill/>
            <a:ln w="12700" cap="rnd" cmpd="sng">
              <a:solidFill>
                <a:srgbClr val="A9A9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002" name="Line 261"/>
            <p:cNvSpPr>
              <a:spLocks noChangeShapeType="1"/>
            </p:cNvSpPr>
            <p:nvPr/>
          </p:nvSpPr>
          <p:spPr bwMode="auto">
            <a:xfrm>
              <a:off x="754" y="3469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03" name="Line 262"/>
            <p:cNvSpPr>
              <a:spLocks noChangeShapeType="1"/>
            </p:cNvSpPr>
            <p:nvPr/>
          </p:nvSpPr>
          <p:spPr bwMode="auto">
            <a:xfrm>
              <a:off x="762" y="3461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04" name="Line 263"/>
            <p:cNvSpPr>
              <a:spLocks noChangeShapeType="1"/>
            </p:cNvSpPr>
            <p:nvPr/>
          </p:nvSpPr>
          <p:spPr bwMode="auto">
            <a:xfrm flipV="1">
              <a:off x="754" y="3453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05" name="Line 264"/>
            <p:cNvSpPr>
              <a:spLocks noChangeShapeType="1"/>
            </p:cNvSpPr>
            <p:nvPr/>
          </p:nvSpPr>
          <p:spPr bwMode="auto">
            <a:xfrm>
              <a:off x="754" y="3461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06" name="Line 265"/>
            <p:cNvSpPr>
              <a:spLocks noChangeShapeType="1"/>
            </p:cNvSpPr>
            <p:nvPr/>
          </p:nvSpPr>
          <p:spPr bwMode="auto">
            <a:xfrm>
              <a:off x="820" y="3457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07" name="Line 266"/>
            <p:cNvSpPr>
              <a:spLocks noChangeShapeType="1"/>
            </p:cNvSpPr>
            <p:nvPr/>
          </p:nvSpPr>
          <p:spPr bwMode="auto">
            <a:xfrm>
              <a:off x="827" y="3449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08" name="Line 267"/>
            <p:cNvSpPr>
              <a:spLocks noChangeShapeType="1"/>
            </p:cNvSpPr>
            <p:nvPr/>
          </p:nvSpPr>
          <p:spPr bwMode="auto">
            <a:xfrm flipV="1">
              <a:off x="820" y="3441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09" name="Line 268"/>
            <p:cNvSpPr>
              <a:spLocks noChangeShapeType="1"/>
            </p:cNvSpPr>
            <p:nvPr/>
          </p:nvSpPr>
          <p:spPr bwMode="auto">
            <a:xfrm>
              <a:off x="820" y="3449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0" name="Line 269"/>
            <p:cNvSpPr>
              <a:spLocks noChangeShapeType="1"/>
            </p:cNvSpPr>
            <p:nvPr/>
          </p:nvSpPr>
          <p:spPr bwMode="auto">
            <a:xfrm>
              <a:off x="820" y="3457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1" name="Line 270"/>
            <p:cNvSpPr>
              <a:spLocks noChangeShapeType="1"/>
            </p:cNvSpPr>
            <p:nvPr/>
          </p:nvSpPr>
          <p:spPr bwMode="auto">
            <a:xfrm>
              <a:off x="827" y="3449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2" name="Line 271"/>
            <p:cNvSpPr>
              <a:spLocks noChangeShapeType="1"/>
            </p:cNvSpPr>
            <p:nvPr/>
          </p:nvSpPr>
          <p:spPr bwMode="auto">
            <a:xfrm flipV="1">
              <a:off x="820" y="3441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3" name="Line 272"/>
            <p:cNvSpPr>
              <a:spLocks noChangeShapeType="1"/>
            </p:cNvSpPr>
            <p:nvPr/>
          </p:nvSpPr>
          <p:spPr bwMode="auto">
            <a:xfrm>
              <a:off x="820" y="3449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4" name="Line 273"/>
            <p:cNvSpPr>
              <a:spLocks noChangeShapeType="1"/>
            </p:cNvSpPr>
            <p:nvPr/>
          </p:nvSpPr>
          <p:spPr bwMode="auto">
            <a:xfrm>
              <a:off x="886" y="3451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5" name="Line 274"/>
            <p:cNvSpPr>
              <a:spLocks noChangeShapeType="1"/>
            </p:cNvSpPr>
            <p:nvPr/>
          </p:nvSpPr>
          <p:spPr bwMode="auto">
            <a:xfrm>
              <a:off x="893" y="3443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6" name="Line 275"/>
            <p:cNvSpPr>
              <a:spLocks noChangeShapeType="1"/>
            </p:cNvSpPr>
            <p:nvPr/>
          </p:nvSpPr>
          <p:spPr bwMode="auto">
            <a:xfrm flipV="1">
              <a:off x="886" y="3435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7" name="Line 276"/>
            <p:cNvSpPr>
              <a:spLocks noChangeShapeType="1"/>
            </p:cNvSpPr>
            <p:nvPr/>
          </p:nvSpPr>
          <p:spPr bwMode="auto">
            <a:xfrm>
              <a:off x="886" y="3443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8" name="Line 277"/>
            <p:cNvSpPr>
              <a:spLocks noChangeShapeType="1"/>
            </p:cNvSpPr>
            <p:nvPr/>
          </p:nvSpPr>
          <p:spPr bwMode="auto">
            <a:xfrm>
              <a:off x="886" y="3451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19" name="Line 278"/>
            <p:cNvSpPr>
              <a:spLocks noChangeShapeType="1"/>
            </p:cNvSpPr>
            <p:nvPr/>
          </p:nvSpPr>
          <p:spPr bwMode="auto">
            <a:xfrm>
              <a:off x="893" y="3443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0" name="Line 279"/>
            <p:cNvSpPr>
              <a:spLocks noChangeShapeType="1"/>
            </p:cNvSpPr>
            <p:nvPr/>
          </p:nvSpPr>
          <p:spPr bwMode="auto">
            <a:xfrm flipV="1">
              <a:off x="886" y="3435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1" name="Line 280"/>
            <p:cNvSpPr>
              <a:spLocks noChangeShapeType="1"/>
            </p:cNvSpPr>
            <p:nvPr/>
          </p:nvSpPr>
          <p:spPr bwMode="auto">
            <a:xfrm>
              <a:off x="886" y="3443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2" name="Line 281"/>
            <p:cNvSpPr>
              <a:spLocks noChangeShapeType="1"/>
            </p:cNvSpPr>
            <p:nvPr/>
          </p:nvSpPr>
          <p:spPr bwMode="auto">
            <a:xfrm>
              <a:off x="951" y="3445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3" name="Line 282"/>
            <p:cNvSpPr>
              <a:spLocks noChangeShapeType="1"/>
            </p:cNvSpPr>
            <p:nvPr/>
          </p:nvSpPr>
          <p:spPr bwMode="auto">
            <a:xfrm>
              <a:off x="959" y="3437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4" name="Line 283"/>
            <p:cNvSpPr>
              <a:spLocks noChangeShapeType="1"/>
            </p:cNvSpPr>
            <p:nvPr/>
          </p:nvSpPr>
          <p:spPr bwMode="auto">
            <a:xfrm flipV="1">
              <a:off x="951" y="3429"/>
              <a:ext cx="16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5" name="Line 284"/>
            <p:cNvSpPr>
              <a:spLocks noChangeShapeType="1"/>
            </p:cNvSpPr>
            <p:nvPr/>
          </p:nvSpPr>
          <p:spPr bwMode="auto">
            <a:xfrm>
              <a:off x="951" y="3437"/>
              <a:ext cx="16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6" name="Line 285"/>
            <p:cNvSpPr>
              <a:spLocks noChangeShapeType="1"/>
            </p:cNvSpPr>
            <p:nvPr/>
          </p:nvSpPr>
          <p:spPr bwMode="auto">
            <a:xfrm>
              <a:off x="951" y="3445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7" name="Line 286"/>
            <p:cNvSpPr>
              <a:spLocks noChangeShapeType="1"/>
            </p:cNvSpPr>
            <p:nvPr/>
          </p:nvSpPr>
          <p:spPr bwMode="auto">
            <a:xfrm>
              <a:off x="959" y="3437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8" name="Line 287"/>
            <p:cNvSpPr>
              <a:spLocks noChangeShapeType="1"/>
            </p:cNvSpPr>
            <p:nvPr/>
          </p:nvSpPr>
          <p:spPr bwMode="auto">
            <a:xfrm flipV="1">
              <a:off x="951" y="3429"/>
              <a:ext cx="16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29" name="Line 288"/>
            <p:cNvSpPr>
              <a:spLocks noChangeShapeType="1"/>
            </p:cNvSpPr>
            <p:nvPr/>
          </p:nvSpPr>
          <p:spPr bwMode="auto">
            <a:xfrm>
              <a:off x="951" y="3437"/>
              <a:ext cx="16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0" name="Line 289"/>
            <p:cNvSpPr>
              <a:spLocks noChangeShapeType="1"/>
            </p:cNvSpPr>
            <p:nvPr/>
          </p:nvSpPr>
          <p:spPr bwMode="auto">
            <a:xfrm>
              <a:off x="1017" y="3438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1" name="Line 290"/>
            <p:cNvSpPr>
              <a:spLocks noChangeShapeType="1"/>
            </p:cNvSpPr>
            <p:nvPr/>
          </p:nvSpPr>
          <p:spPr bwMode="auto">
            <a:xfrm>
              <a:off x="1025" y="3431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2" name="Line 291"/>
            <p:cNvSpPr>
              <a:spLocks noChangeShapeType="1"/>
            </p:cNvSpPr>
            <p:nvPr/>
          </p:nvSpPr>
          <p:spPr bwMode="auto">
            <a:xfrm flipV="1">
              <a:off x="1017" y="3423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3" name="Line 292"/>
            <p:cNvSpPr>
              <a:spLocks noChangeShapeType="1"/>
            </p:cNvSpPr>
            <p:nvPr/>
          </p:nvSpPr>
          <p:spPr bwMode="auto">
            <a:xfrm>
              <a:off x="1017" y="3431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4" name="Line 293"/>
            <p:cNvSpPr>
              <a:spLocks noChangeShapeType="1"/>
            </p:cNvSpPr>
            <p:nvPr/>
          </p:nvSpPr>
          <p:spPr bwMode="auto">
            <a:xfrm>
              <a:off x="1017" y="3438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5" name="Line 294"/>
            <p:cNvSpPr>
              <a:spLocks noChangeShapeType="1"/>
            </p:cNvSpPr>
            <p:nvPr/>
          </p:nvSpPr>
          <p:spPr bwMode="auto">
            <a:xfrm>
              <a:off x="1025" y="3431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6" name="Line 295"/>
            <p:cNvSpPr>
              <a:spLocks noChangeShapeType="1"/>
            </p:cNvSpPr>
            <p:nvPr/>
          </p:nvSpPr>
          <p:spPr bwMode="auto">
            <a:xfrm flipV="1">
              <a:off x="1017" y="3423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7" name="Line 296"/>
            <p:cNvSpPr>
              <a:spLocks noChangeShapeType="1"/>
            </p:cNvSpPr>
            <p:nvPr/>
          </p:nvSpPr>
          <p:spPr bwMode="auto">
            <a:xfrm>
              <a:off x="1017" y="3431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8" name="Line 297"/>
            <p:cNvSpPr>
              <a:spLocks noChangeShapeType="1"/>
            </p:cNvSpPr>
            <p:nvPr/>
          </p:nvSpPr>
          <p:spPr bwMode="auto">
            <a:xfrm>
              <a:off x="1083" y="3432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39" name="Line 298"/>
            <p:cNvSpPr>
              <a:spLocks noChangeShapeType="1"/>
            </p:cNvSpPr>
            <p:nvPr/>
          </p:nvSpPr>
          <p:spPr bwMode="auto">
            <a:xfrm>
              <a:off x="1091" y="3425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0" name="Line 299"/>
            <p:cNvSpPr>
              <a:spLocks noChangeShapeType="1"/>
            </p:cNvSpPr>
            <p:nvPr/>
          </p:nvSpPr>
          <p:spPr bwMode="auto">
            <a:xfrm flipV="1">
              <a:off x="1083" y="3417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1" name="Line 300"/>
            <p:cNvSpPr>
              <a:spLocks noChangeShapeType="1"/>
            </p:cNvSpPr>
            <p:nvPr/>
          </p:nvSpPr>
          <p:spPr bwMode="auto">
            <a:xfrm>
              <a:off x="1083" y="3425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2" name="Line 301"/>
            <p:cNvSpPr>
              <a:spLocks noChangeShapeType="1"/>
            </p:cNvSpPr>
            <p:nvPr/>
          </p:nvSpPr>
          <p:spPr bwMode="auto">
            <a:xfrm>
              <a:off x="1083" y="3432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3" name="Line 302"/>
            <p:cNvSpPr>
              <a:spLocks noChangeShapeType="1"/>
            </p:cNvSpPr>
            <p:nvPr/>
          </p:nvSpPr>
          <p:spPr bwMode="auto">
            <a:xfrm>
              <a:off x="1091" y="3425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4" name="Line 303"/>
            <p:cNvSpPr>
              <a:spLocks noChangeShapeType="1"/>
            </p:cNvSpPr>
            <p:nvPr/>
          </p:nvSpPr>
          <p:spPr bwMode="auto">
            <a:xfrm flipV="1">
              <a:off x="1083" y="3417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5" name="Line 304"/>
            <p:cNvSpPr>
              <a:spLocks noChangeShapeType="1"/>
            </p:cNvSpPr>
            <p:nvPr/>
          </p:nvSpPr>
          <p:spPr bwMode="auto">
            <a:xfrm>
              <a:off x="1083" y="3425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6" name="Line 305"/>
            <p:cNvSpPr>
              <a:spLocks noChangeShapeType="1"/>
            </p:cNvSpPr>
            <p:nvPr/>
          </p:nvSpPr>
          <p:spPr bwMode="auto">
            <a:xfrm>
              <a:off x="1149" y="3426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7" name="Line 306"/>
            <p:cNvSpPr>
              <a:spLocks noChangeShapeType="1"/>
            </p:cNvSpPr>
            <p:nvPr/>
          </p:nvSpPr>
          <p:spPr bwMode="auto">
            <a:xfrm>
              <a:off x="1156" y="3419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8" name="Line 307"/>
            <p:cNvSpPr>
              <a:spLocks noChangeShapeType="1"/>
            </p:cNvSpPr>
            <p:nvPr/>
          </p:nvSpPr>
          <p:spPr bwMode="auto">
            <a:xfrm flipV="1">
              <a:off x="1149" y="3411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49" name="Line 308"/>
            <p:cNvSpPr>
              <a:spLocks noChangeShapeType="1"/>
            </p:cNvSpPr>
            <p:nvPr/>
          </p:nvSpPr>
          <p:spPr bwMode="auto">
            <a:xfrm>
              <a:off x="1149" y="3419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0" name="Line 309"/>
            <p:cNvSpPr>
              <a:spLocks noChangeShapeType="1"/>
            </p:cNvSpPr>
            <p:nvPr/>
          </p:nvSpPr>
          <p:spPr bwMode="auto">
            <a:xfrm>
              <a:off x="1149" y="3426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1" name="Line 310"/>
            <p:cNvSpPr>
              <a:spLocks noChangeShapeType="1"/>
            </p:cNvSpPr>
            <p:nvPr/>
          </p:nvSpPr>
          <p:spPr bwMode="auto">
            <a:xfrm>
              <a:off x="1156" y="3419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2" name="Line 311"/>
            <p:cNvSpPr>
              <a:spLocks noChangeShapeType="1"/>
            </p:cNvSpPr>
            <p:nvPr/>
          </p:nvSpPr>
          <p:spPr bwMode="auto">
            <a:xfrm flipV="1">
              <a:off x="1149" y="3411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3" name="Line 312"/>
            <p:cNvSpPr>
              <a:spLocks noChangeShapeType="1"/>
            </p:cNvSpPr>
            <p:nvPr/>
          </p:nvSpPr>
          <p:spPr bwMode="auto">
            <a:xfrm>
              <a:off x="1149" y="3419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4" name="Line 313"/>
            <p:cNvSpPr>
              <a:spLocks noChangeShapeType="1"/>
            </p:cNvSpPr>
            <p:nvPr/>
          </p:nvSpPr>
          <p:spPr bwMode="auto">
            <a:xfrm>
              <a:off x="1215" y="3414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5" name="Line 314"/>
            <p:cNvSpPr>
              <a:spLocks noChangeShapeType="1"/>
            </p:cNvSpPr>
            <p:nvPr/>
          </p:nvSpPr>
          <p:spPr bwMode="auto">
            <a:xfrm>
              <a:off x="1222" y="3406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6" name="Line 315"/>
            <p:cNvSpPr>
              <a:spLocks noChangeShapeType="1"/>
            </p:cNvSpPr>
            <p:nvPr/>
          </p:nvSpPr>
          <p:spPr bwMode="auto">
            <a:xfrm flipV="1">
              <a:off x="1215" y="3398"/>
              <a:ext cx="15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7" name="Line 316"/>
            <p:cNvSpPr>
              <a:spLocks noChangeShapeType="1"/>
            </p:cNvSpPr>
            <p:nvPr/>
          </p:nvSpPr>
          <p:spPr bwMode="auto">
            <a:xfrm>
              <a:off x="1215" y="3406"/>
              <a:ext cx="15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8" name="Line 317"/>
            <p:cNvSpPr>
              <a:spLocks noChangeShapeType="1"/>
            </p:cNvSpPr>
            <p:nvPr/>
          </p:nvSpPr>
          <p:spPr bwMode="auto">
            <a:xfrm>
              <a:off x="1215" y="3414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59" name="Line 318"/>
            <p:cNvSpPr>
              <a:spLocks noChangeShapeType="1"/>
            </p:cNvSpPr>
            <p:nvPr/>
          </p:nvSpPr>
          <p:spPr bwMode="auto">
            <a:xfrm>
              <a:off x="1222" y="3406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0" name="Line 319"/>
            <p:cNvSpPr>
              <a:spLocks noChangeShapeType="1"/>
            </p:cNvSpPr>
            <p:nvPr/>
          </p:nvSpPr>
          <p:spPr bwMode="auto">
            <a:xfrm flipV="1">
              <a:off x="1215" y="3398"/>
              <a:ext cx="15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1" name="Line 320"/>
            <p:cNvSpPr>
              <a:spLocks noChangeShapeType="1"/>
            </p:cNvSpPr>
            <p:nvPr/>
          </p:nvSpPr>
          <p:spPr bwMode="auto">
            <a:xfrm>
              <a:off x="1215" y="3406"/>
              <a:ext cx="15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2" name="Line 321"/>
            <p:cNvSpPr>
              <a:spLocks noChangeShapeType="1"/>
            </p:cNvSpPr>
            <p:nvPr/>
          </p:nvSpPr>
          <p:spPr bwMode="auto">
            <a:xfrm>
              <a:off x="1281" y="3402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3" name="Line 322"/>
            <p:cNvSpPr>
              <a:spLocks noChangeShapeType="1"/>
            </p:cNvSpPr>
            <p:nvPr/>
          </p:nvSpPr>
          <p:spPr bwMode="auto">
            <a:xfrm>
              <a:off x="1288" y="3394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4" name="Line 323"/>
            <p:cNvSpPr>
              <a:spLocks noChangeShapeType="1"/>
            </p:cNvSpPr>
            <p:nvPr/>
          </p:nvSpPr>
          <p:spPr bwMode="auto">
            <a:xfrm flipV="1">
              <a:off x="1281" y="3386"/>
              <a:ext cx="15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5" name="Line 324"/>
            <p:cNvSpPr>
              <a:spLocks noChangeShapeType="1"/>
            </p:cNvSpPr>
            <p:nvPr/>
          </p:nvSpPr>
          <p:spPr bwMode="auto">
            <a:xfrm>
              <a:off x="1281" y="3394"/>
              <a:ext cx="15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6" name="Line 325"/>
            <p:cNvSpPr>
              <a:spLocks noChangeShapeType="1"/>
            </p:cNvSpPr>
            <p:nvPr/>
          </p:nvSpPr>
          <p:spPr bwMode="auto">
            <a:xfrm>
              <a:off x="1281" y="3402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7" name="Line 326"/>
            <p:cNvSpPr>
              <a:spLocks noChangeShapeType="1"/>
            </p:cNvSpPr>
            <p:nvPr/>
          </p:nvSpPr>
          <p:spPr bwMode="auto">
            <a:xfrm>
              <a:off x="1288" y="3394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8" name="Line 327"/>
            <p:cNvSpPr>
              <a:spLocks noChangeShapeType="1"/>
            </p:cNvSpPr>
            <p:nvPr/>
          </p:nvSpPr>
          <p:spPr bwMode="auto">
            <a:xfrm flipV="1">
              <a:off x="1281" y="3386"/>
              <a:ext cx="15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69" name="Line 328"/>
            <p:cNvSpPr>
              <a:spLocks noChangeShapeType="1"/>
            </p:cNvSpPr>
            <p:nvPr/>
          </p:nvSpPr>
          <p:spPr bwMode="auto">
            <a:xfrm>
              <a:off x="1281" y="3394"/>
              <a:ext cx="15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0" name="Line 329"/>
            <p:cNvSpPr>
              <a:spLocks noChangeShapeType="1"/>
            </p:cNvSpPr>
            <p:nvPr/>
          </p:nvSpPr>
          <p:spPr bwMode="auto">
            <a:xfrm>
              <a:off x="1346" y="3390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1" name="Line 330"/>
            <p:cNvSpPr>
              <a:spLocks noChangeShapeType="1"/>
            </p:cNvSpPr>
            <p:nvPr/>
          </p:nvSpPr>
          <p:spPr bwMode="auto">
            <a:xfrm>
              <a:off x="1354" y="3382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2" name="Line 331"/>
            <p:cNvSpPr>
              <a:spLocks noChangeShapeType="1"/>
            </p:cNvSpPr>
            <p:nvPr/>
          </p:nvSpPr>
          <p:spPr bwMode="auto">
            <a:xfrm flipV="1">
              <a:off x="1346" y="3374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3" name="Line 332"/>
            <p:cNvSpPr>
              <a:spLocks noChangeShapeType="1"/>
            </p:cNvSpPr>
            <p:nvPr/>
          </p:nvSpPr>
          <p:spPr bwMode="auto">
            <a:xfrm>
              <a:off x="1346" y="3382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4" name="Line 333"/>
            <p:cNvSpPr>
              <a:spLocks noChangeShapeType="1"/>
            </p:cNvSpPr>
            <p:nvPr/>
          </p:nvSpPr>
          <p:spPr bwMode="auto">
            <a:xfrm>
              <a:off x="1346" y="3402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5" name="Line 334"/>
            <p:cNvSpPr>
              <a:spLocks noChangeShapeType="1"/>
            </p:cNvSpPr>
            <p:nvPr/>
          </p:nvSpPr>
          <p:spPr bwMode="auto">
            <a:xfrm>
              <a:off x="1354" y="3394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6" name="Line 335"/>
            <p:cNvSpPr>
              <a:spLocks noChangeShapeType="1"/>
            </p:cNvSpPr>
            <p:nvPr/>
          </p:nvSpPr>
          <p:spPr bwMode="auto">
            <a:xfrm flipV="1">
              <a:off x="1346" y="3386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7" name="Line 336"/>
            <p:cNvSpPr>
              <a:spLocks noChangeShapeType="1"/>
            </p:cNvSpPr>
            <p:nvPr/>
          </p:nvSpPr>
          <p:spPr bwMode="auto">
            <a:xfrm>
              <a:off x="1346" y="3394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8" name="Line 337"/>
            <p:cNvSpPr>
              <a:spLocks noChangeShapeType="1"/>
            </p:cNvSpPr>
            <p:nvPr/>
          </p:nvSpPr>
          <p:spPr bwMode="auto">
            <a:xfrm>
              <a:off x="1412" y="3396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79" name="Line 338"/>
            <p:cNvSpPr>
              <a:spLocks noChangeShapeType="1"/>
            </p:cNvSpPr>
            <p:nvPr/>
          </p:nvSpPr>
          <p:spPr bwMode="auto">
            <a:xfrm>
              <a:off x="1420" y="3388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0" name="Line 339"/>
            <p:cNvSpPr>
              <a:spLocks noChangeShapeType="1"/>
            </p:cNvSpPr>
            <p:nvPr/>
          </p:nvSpPr>
          <p:spPr bwMode="auto">
            <a:xfrm flipV="1">
              <a:off x="1412" y="3380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1" name="Line 340"/>
            <p:cNvSpPr>
              <a:spLocks noChangeShapeType="1"/>
            </p:cNvSpPr>
            <p:nvPr/>
          </p:nvSpPr>
          <p:spPr bwMode="auto">
            <a:xfrm>
              <a:off x="1412" y="3388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2" name="Line 341"/>
            <p:cNvSpPr>
              <a:spLocks noChangeShapeType="1"/>
            </p:cNvSpPr>
            <p:nvPr/>
          </p:nvSpPr>
          <p:spPr bwMode="auto">
            <a:xfrm>
              <a:off x="1412" y="3396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3" name="Line 342"/>
            <p:cNvSpPr>
              <a:spLocks noChangeShapeType="1"/>
            </p:cNvSpPr>
            <p:nvPr/>
          </p:nvSpPr>
          <p:spPr bwMode="auto">
            <a:xfrm>
              <a:off x="1420" y="3388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4" name="Line 343"/>
            <p:cNvSpPr>
              <a:spLocks noChangeShapeType="1"/>
            </p:cNvSpPr>
            <p:nvPr/>
          </p:nvSpPr>
          <p:spPr bwMode="auto">
            <a:xfrm flipV="1">
              <a:off x="1412" y="3380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5" name="Line 344"/>
            <p:cNvSpPr>
              <a:spLocks noChangeShapeType="1"/>
            </p:cNvSpPr>
            <p:nvPr/>
          </p:nvSpPr>
          <p:spPr bwMode="auto">
            <a:xfrm>
              <a:off x="1412" y="3388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6" name="Line 345"/>
            <p:cNvSpPr>
              <a:spLocks noChangeShapeType="1"/>
            </p:cNvSpPr>
            <p:nvPr/>
          </p:nvSpPr>
          <p:spPr bwMode="auto">
            <a:xfrm>
              <a:off x="1478" y="3390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7" name="Line 346"/>
            <p:cNvSpPr>
              <a:spLocks noChangeShapeType="1"/>
            </p:cNvSpPr>
            <p:nvPr/>
          </p:nvSpPr>
          <p:spPr bwMode="auto">
            <a:xfrm>
              <a:off x="1486" y="3382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8" name="Line 347"/>
            <p:cNvSpPr>
              <a:spLocks noChangeShapeType="1"/>
            </p:cNvSpPr>
            <p:nvPr/>
          </p:nvSpPr>
          <p:spPr bwMode="auto">
            <a:xfrm flipV="1">
              <a:off x="1478" y="3374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89" name="Line 348"/>
            <p:cNvSpPr>
              <a:spLocks noChangeShapeType="1"/>
            </p:cNvSpPr>
            <p:nvPr/>
          </p:nvSpPr>
          <p:spPr bwMode="auto">
            <a:xfrm>
              <a:off x="1478" y="3382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0" name="Line 349"/>
            <p:cNvSpPr>
              <a:spLocks noChangeShapeType="1"/>
            </p:cNvSpPr>
            <p:nvPr/>
          </p:nvSpPr>
          <p:spPr bwMode="auto">
            <a:xfrm>
              <a:off x="1478" y="3390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1" name="Line 350"/>
            <p:cNvSpPr>
              <a:spLocks noChangeShapeType="1"/>
            </p:cNvSpPr>
            <p:nvPr/>
          </p:nvSpPr>
          <p:spPr bwMode="auto">
            <a:xfrm>
              <a:off x="1486" y="3382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2" name="Line 351"/>
            <p:cNvSpPr>
              <a:spLocks noChangeShapeType="1"/>
            </p:cNvSpPr>
            <p:nvPr/>
          </p:nvSpPr>
          <p:spPr bwMode="auto">
            <a:xfrm flipV="1">
              <a:off x="1478" y="3374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3" name="Line 352"/>
            <p:cNvSpPr>
              <a:spLocks noChangeShapeType="1"/>
            </p:cNvSpPr>
            <p:nvPr/>
          </p:nvSpPr>
          <p:spPr bwMode="auto">
            <a:xfrm>
              <a:off x="1478" y="3382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4" name="Line 353"/>
            <p:cNvSpPr>
              <a:spLocks noChangeShapeType="1"/>
            </p:cNvSpPr>
            <p:nvPr/>
          </p:nvSpPr>
          <p:spPr bwMode="auto">
            <a:xfrm>
              <a:off x="1544" y="3378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5" name="Line 354"/>
            <p:cNvSpPr>
              <a:spLocks noChangeShapeType="1"/>
            </p:cNvSpPr>
            <p:nvPr/>
          </p:nvSpPr>
          <p:spPr bwMode="auto">
            <a:xfrm>
              <a:off x="1552" y="3370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6" name="Line 355"/>
            <p:cNvSpPr>
              <a:spLocks noChangeShapeType="1"/>
            </p:cNvSpPr>
            <p:nvPr/>
          </p:nvSpPr>
          <p:spPr bwMode="auto">
            <a:xfrm flipV="1">
              <a:off x="1544" y="3362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7" name="Line 356"/>
            <p:cNvSpPr>
              <a:spLocks noChangeShapeType="1"/>
            </p:cNvSpPr>
            <p:nvPr/>
          </p:nvSpPr>
          <p:spPr bwMode="auto">
            <a:xfrm>
              <a:off x="1544" y="3370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8" name="Line 357"/>
            <p:cNvSpPr>
              <a:spLocks noChangeShapeType="1"/>
            </p:cNvSpPr>
            <p:nvPr/>
          </p:nvSpPr>
          <p:spPr bwMode="auto">
            <a:xfrm>
              <a:off x="1544" y="3378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099" name="Line 358"/>
            <p:cNvSpPr>
              <a:spLocks noChangeShapeType="1"/>
            </p:cNvSpPr>
            <p:nvPr/>
          </p:nvSpPr>
          <p:spPr bwMode="auto">
            <a:xfrm>
              <a:off x="1552" y="3370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0" name="Line 359"/>
            <p:cNvSpPr>
              <a:spLocks noChangeShapeType="1"/>
            </p:cNvSpPr>
            <p:nvPr/>
          </p:nvSpPr>
          <p:spPr bwMode="auto">
            <a:xfrm flipV="1">
              <a:off x="1544" y="3362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1" name="Line 360"/>
            <p:cNvSpPr>
              <a:spLocks noChangeShapeType="1"/>
            </p:cNvSpPr>
            <p:nvPr/>
          </p:nvSpPr>
          <p:spPr bwMode="auto">
            <a:xfrm>
              <a:off x="1544" y="3370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2" name="Line 361"/>
            <p:cNvSpPr>
              <a:spLocks noChangeShapeType="1"/>
            </p:cNvSpPr>
            <p:nvPr/>
          </p:nvSpPr>
          <p:spPr bwMode="auto">
            <a:xfrm>
              <a:off x="1610" y="3366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3" name="Line 362"/>
            <p:cNvSpPr>
              <a:spLocks noChangeShapeType="1"/>
            </p:cNvSpPr>
            <p:nvPr/>
          </p:nvSpPr>
          <p:spPr bwMode="auto">
            <a:xfrm>
              <a:off x="1618" y="3358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4" name="Line 363"/>
            <p:cNvSpPr>
              <a:spLocks noChangeShapeType="1"/>
            </p:cNvSpPr>
            <p:nvPr/>
          </p:nvSpPr>
          <p:spPr bwMode="auto">
            <a:xfrm flipV="1">
              <a:off x="1610" y="3350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5" name="Line 364"/>
            <p:cNvSpPr>
              <a:spLocks noChangeShapeType="1"/>
            </p:cNvSpPr>
            <p:nvPr/>
          </p:nvSpPr>
          <p:spPr bwMode="auto">
            <a:xfrm>
              <a:off x="1610" y="3358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6" name="Line 365"/>
            <p:cNvSpPr>
              <a:spLocks noChangeShapeType="1"/>
            </p:cNvSpPr>
            <p:nvPr/>
          </p:nvSpPr>
          <p:spPr bwMode="auto">
            <a:xfrm>
              <a:off x="1610" y="3366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7" name="Line 366"/>
            <p:cNvSpPr>
              <a:spLocks noChangeShapeType="1"/>
            </p:cNvSpPr>
            <p:nvPr/>
          </p:nvSpPr>
          <p:spPr bwMode="auto">
            <a:xfrm>
              <a:off x="1618" y="3358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8" name="Line 367"/>
            <p:cNvSpPr>
              <a:spLocks noChangeShapeType="1"/>
            </p:cNvSpPr>
            <p:nvPr/>
          </p:nvSpPr>
          <p:spPr bwMode="auto">
            <a:xfrm flipV="1">
              <a:off x="1610" y="3350"/>
              <a:ext cx="16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09" name="Line 368"/>
            <p:cNvSpPr>
              <a:spLocks noChangeShapeType="1"/>
            </p:cNvSpPr>
            <p:nvPr/>
          </p:nvSpPr>
          <p:spPr bwMode="auto">
            <a:xfrm>
              <a:off x="1610" y="3358"/>
              <a:ext cx="16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0" name="Line 369"/>
            <p:cNvSpPr>
              <a:spLocks noChangeShapeType="1"/>
            </p:cNvSpPr>
            <p:nvPr/>
          </p:nvSpPr>
          <p:spPr bwMode="auto">
            <a:xfrm>
              <a:off x="1676" y="3348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1" name="Line 370"/>
            <p:cNvSpPr>
              <a:spLocks noChangeShapeType="1"/>
            </p:cNvSpPr>
            <p:nvPr/>
          </p:nvSpPr>
          <p:spPr bwMode="auto">
            <a:xfrm>
              <a:off x="1684" y="3340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2" name="Line 371"/>
            <p:cNvSpPr>
              <a:spLocks noChangeShapeType="1"/>
            </p:cNvSpPr>
            <p:nvPr/>
          </p:nvSpPr>
          <p:spPr bwMode="auto">
            <a:xfrm flipV="1">
              <a:off x="1676" y="3332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3" name="Line 372"/>
            <p:cNvSpPr>
              <a:spLocks noChangeShapeType="1"/>
            </p:cNvSpPr>
            <p:nvPr/>
          </p:nvSpPr>
          <p:spPr bwMode="auto">
            <a:xfrm>
              <a:off x="1676" y="3340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4" name="Line 373"/>
            <p:cNvSpPr>
              <a:spLocks noChangeShapeType="1"/>
            </p:cNvSpPr>
            <p:nvPr/>
          </p:nvSpPr>
          <p:spPr bwMode="auto">
            <a:xfrm>
              <a:off x="1676" y="3360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5" name="Line 374"/>
            <p:cNvSpPr>
              <a:spLocks noChangeShapeType="1"/>
            </p:cNvSpPr>
            <p:nvPr/>
          </p:nvSpPr>
          <p:spPr bwMode="auto">
            <a:xfrm>
              <a:off x="1684" y="3352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6" name="Line 375"/>
            <p:cNvSpPr>
              <a:spLocks noChangeShapeType="1"/>
            </p:cNvSpPr>
            <p:nvPr/>
          </p:nvSpPr>
          <p:spPr bwMode="auto">
            <a:xfrm flipV="1">
              <a:off x="1676" y="3344"/>
              <a:ext cx="15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7" name="Line 376"/>
            <p:cNvSpPr>
              <a:spLocks noChangeShapeType="1"/>
            </p:cNvSpPr>
            <p:nvPr/>
          </p:nvSpPr>
          <p:spPr bwMode="auto">
            <a:xfrm>
              <a:off x="1676" y="3352"/>
              <a:ext cx="15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8" name="Line 377"/>
            <p:cNvSpPr>
              <a:spLocks noChangeShapeType="1"/>
            </p:cNvSpPr>
            <p:nvPr/>
          </p:nvSpPr>
          <p:spPr bwMode="auto">
            <a:xfrm>
              <a:off x="1742" y="3354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19" name="Line 378"/>
            <p:cNvSpPr>
              <a:spLocks noChangeShapeType="1"/>
            </p:cNvSpPr>
            <p:nvPr/>
          </p:nvSpPr>
          <p:spPr bwMode="auto">
            <a:xfrm>
              <a:off x="1750" y="3346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0" name="Line 379"/>
            <p:cNvSpPr>
              <a:spLocks noChangeShapeType="1"/>
            </p:cNvSpPr>
            <p:nvPr/>
          </p:nvSpPr>
          <p:spPr bwMode="auto">
            <a:xfrm flipV="1">
              <a:off x="1742" y="3338"/>
              <a:ext cx="15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1" name="Line 380"/>
            <p:cNvSpPr>
              <a:spLocks noChangeShapeType="1"/>
            </p:cNvSpPr>
            <p:nvPr/>
          </p:nvSpPr>
          <p:spPr bwMode="auto">
            <a:xfrm>
              <a:off x="1742" y="3346"/>
              <a:ext cx="15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2" name="Line 381"/>
            <p:cNvSpPr>
              <a:spLocks noChangeShapeType="1"/>
            </p:cNvSpPr>
            <p:nvPr/>
          </p:nvSpPr>
          <p:spPr bwMode="auto">
            <a:xfrm>
              <a:off x="1742" y="3354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3" name="Line 382"/>
            <p:cNvSpPr>
              <a:spLocks noChangeShapeType="1"/>
            </p:cNvSpPr>
            <p:nvPr/>
          </p:nvSpPr>
          <p:spPr bwMode="auto">
            <a:xfrm>
              <a:off x="1750" y="3346"/>
              <a:ext cx="0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4" name="Line 383"/>
            <p:cNvSpPr>
              <a:spLocks noChangeShapeType="1"/>
            </p:cNvSpPr>
            <p:nvPr/>
          </p:nvSpPr>
          <p:spPr bwMode="auto">
            <a:xfrm flipV="1">
              <a:off x="1742" y="3338"/>
              <a:ext cx="15" cy="32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5" name="Line 384"/>
            <p:cNvSpPr>
              <a:spLocks noChangeShapeType="1"/>
            </p:cNvSpPr>
            <p:nvPr/>
          </p:nvSpPr>
          <p:spPr bwMode="auto">
            <a:xfrm>
              <a:off x="1742" y="3346"/>
              <a:ext cx="15" cy="16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6" name="Line 385"/>
            <p:cNvSpPr>
              <a:spLocks noChangeShapeType="1"/>
            </p:cNvSpPr>
            <p:nvPr/>
          </p:nvSpPr>
          <p:spPr bwMode="auto">
            <a:xfrm>
              <a:off x="1808" y="3342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7" name="Line 386"/>
            <p:cNvSpPr>
              <a:spLocks noChangeShapeType="1"/>
            </p:cNvSpPr>
            <p:nvPr/>
          </p:nvSpPr>
          <p:spPr bwMode="auto">
            <a:xfrm>
              <a:off x="1815" y="3334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8" name="Line 387"/>
            <p:cNvSpPr>
              <a:spLocks noChangeShapeType="1"/>
            </p:cNvSpPr>
            <p:nvPr/>
          </p:nvSpPr>
          <p:spPr bwMode="auto">
            <a:xfrm flipV="1">
              <a:off x="1808" y="3326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29" name="Line 388"/>
            <p:cNvSpPr>
              <a:spLocks noChangeShapeType="1"/>
            </p:cNvSpPr>
            <p:nvPr/>
          </p:nvSpPr>
          <p:spPr bwMode="auto">
            <a:xfrm>
              <a:off x="1808" y="3334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0" name="Line 389"/>
            <p:cNvSpPr>
              <a:spLocks noChangeShapeType="1"/>
            </p:cNvSpPr>
            <p:nvPr/>
          </p:nvSpPr>
          <p:spPr bwMode="auto">
            <a:xfrm>
              <a:off x="1808" y="3342"/>
              <a:ext cx="15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1" name="Line 390"/>
            <p:cNvSpPr>
              <a:spLocks noChangeShapeType="1"/>
            </p:cNvSpPr>
            <p:nvPr/>
          </p:nvSpPr>
          <p:spPr bwMode="auto">
            <a:xfrm>
              <a:off x="1815" y="3334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2" name="Line 391"/>
            <p:cNvSpPr>
              <a:spLocks noChangeShapeType="1"/>
            </p:cNvSpPr>
            <p:nvPr/>
          </p:nvSpPr>
          <p:spPr bwMode="auto">
            <a:xfrm flipV="1">
              <a:off x="1808" y="3326"/>
              <a:ext cx="15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3" name="Line 392"/>
            <p:cNvSpPr>
              <a:spLocks noChangeShapeType="1"/>
            </p:cNvSpPr>
            <p:nvPr/>
          </p:nvSpPr>
          <p:spPr bwMode="auto">
            <a:xfrm>
              <a:off x="1808" y="3334"/>
              <a:ext cx="15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4" name="Line 393"/>
            <p:cNvSpPr>
              <a:spLocks noChangeShapeType="1"/>
            </p:cNvSpPr>
            <p:nvPr/>
          </p:nvSpPr>
          <p:spPr bwMode="auto">
            <a:xfrm>
              <a:off x="1873" y="3330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5" name="Line 394"/>
            <p:cNvSpPr>
              <a:spLocks noChangeShapeType="1"/>
            </p:cNvSpPr>
            <p:nvPr/>
          </p:nvSpPr>
          <p:spPr bwMode="auto">
            <a:xfrm>
              <a:off x="1881" y="3322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6" name="Line 395"/>
            <p:cNvSpPr>
              <a:spLocks noChangeShapeType="1"/>
            </p:cNvSpPr>
            <p:nvPr/>
          </p:nvSpPr>
          <p:spPr bwMode="auto">
            <a:xfrm flipV="1">
              <a:off x="1873" y="3314"/>
              <a:ext cx="16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7" name="Line 396"/>
            <p:cNvSpPr>
              <a:spLocks noChangeShapeType="1"/>
            </p:cNvSpPr>
            <p:nvPr/>
          </p:nvSpPr>
          <p:spPr bwMode="auto">
            <a:xfrm>
              <a:off x="1873" y="3322"/>
              <a:ext cx="16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8" name="Line 397"/>
            <p:cNvSpPr>
              <a:spLocks noChangeShapeType="1"/>
            </p:cNvSpPr>
            <p:nvPr/>
          </p:nvSpPr>
          <p:spPr bwMode="auto">
            <a:xfrm>
              <a:off x="1873" y="3330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39" name="Line 398"/>
            <p:cNvSpPr>
              <a:spLocks noChangeShapeType="1"/>
            </p:cNvSpPr>
            <p:nvPr/>
          </p:nvSpPr>
          <p:spPr bwMode="auto">
            <a:xfrm>
              <a:off x="1881" y="3322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40" name="Line 399"/>
            <p:cNvSpPr>
              <a:spLocks noChangeShapeType="1"/>
            </p:cNvSpPr>
            <p:nvPr/>
          </p:nvSpPr>
          <p:spPr bwMode="auto">
            <a:xfrm flipV="1">
              <a:off x="1873" y="3314"/>
              <a:ext cx="16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41" name="Line 400"/>
            <p:cNvSpPr>
              <a:spLocks noChangeShapeType="1"/>
            </p:cNvSpPr>
            <p:nvPr/>
          </p:nvSpPr>
          <p:spPr bwMode="auto">
            <a:xfrm>
              <a:off x="1873" y="3322"/>
              <a:ext cx="16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42" name="Line 401"/>
            <p:cNvSpPr>
              <a:spLocks noChangeShapeType="1"/>
            </p:cNvSpPr>
            <p:nvPr/>
          </p:nvSpPr>
          <p:spPr bwMode="auto">
            <a:xfrm>
              <a:off x="1939" y="3317"/>
              <a:ext cx="16" cy="0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43" name="Line 402"/>
            <p:cNvSpPr>
              <a:spLocks noChangeShapeType="1"/>
            </p:cNvSpPr>
            <p:nvPr/>
          </p:nvSpPr>
          <p:spPr bwMode="auto">
            <a:xfrm>
              <a:off x="1947" y="3310"/>
              <a:ext cx="0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44" name="Line 403"/>
            <p:cNvSpPr>
              <a:spLocks noChangeShapeType="1"/>
            </p:cNvSpPr>
            <p:nvPr/>
          </p:nvSpPr>
          <p:spPr bwMode="auto">
            <a:xfrm flipV="1">
              <a:off x="1939" y="3302"/>
              <a:ext cx="16" cy="31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45" name="Line 404"/>
            <p:cNvSpPr>
              <a:spLocks noChangeShapeType="1"/>
            </p:cNvSpPr>
            <p:nvPr/>
          </p:nvSpPr>
          <p:spPr bwMode="auto">
            <a:xfrm>
              <a:off x="1939" y="3310"/>
              <a:ext cx="16" cy="15"/>
            </a:xfrm>
            <a:prstGeom prst="line">
              <a:avLst/>
            </a:prstGeom>
            <a:noFill/>
            <a:ln w="12700">
              <a:solidFill>
                <a:srgbClr val="A9A9A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46" name="Freeform 405"/>
            <p:cNvSpPr>
              <a:spLocks/>
            </p:cNvSpPr>
            <p:nvPr/>
          </p:nvSpPr>
          <p:spPr bwMode="auto">
            <a:xfrm>
              <a:off x="762" y="3220"/>
              <a:ext cx="1186" cy="250"/>
            </a:xfrm>
            <a:custGeom>
              <a:avLst/>
              <a:gdLst>
                <a:gd name="T0" fmla="*/ 0 w 1186"/>
                <a:gd name="T1" fmla="*/ 249 h 250"/>
                <a:gd name="T2" fmla="*/ 65 w 1186"/>
                <a:gd name="T3" fmla="*/ 237 h 250"/>
                <a:gd name="T4" fmla="*/ 131 w 1186"/>
                <a:gd name="T5" fmla="*/ 231 h 250"/>
                <a:gd name="T6" fmla="*/ 197 w 1186"/>
                <a:gd name="T7" fmla="*/ 225 h 250"/>
                <a:gd name="T8" fmla="*/ 263 w 1186"/>
                <a:gd name="T9" fmla="*/ 218 h 250"/>
                <a:gd name="T10" fmla="*/ 329 w 1186"/>
                <a:gd name="T11" fmla="*/ 212 h 250"/>
                <a:gd name="T12" fmla="*/ 394 w 1186"/>
                <a:gd name="T13" fmla="*/ 206 h 250"/>
                <a:gd name="T14" fmla="*/ 460 w 1186"/>
                <a:gd name="T15" fmla="*/ 194 h 250"/>
                <a:gd name="T16" fmla="*/ 526 w 1186"/>
                <a:gd name="T17" fmla="*/ 182 h 250"/>
                <a:gd name="T18" fmla="*/ 592 w 1186"/>
                <a:gd name="T19" fmla="*/ 170 h 250"/>
                <a:gd name="T20" fmla="*/ 658 w 1186"/>
                <a:gd name="T21" fmla="*/ 152 h 250"/>
                <a:gd name="T22" fmla="*/ 658 w 1186"/>
                <a:gd name="T23" fmla="*/ 158 h 250"/>
                <a:gd name="T24" fmla="*/ 724 w 1186"/>
                <a:gd name="T25" fmla="*/ 134 h 250"/>
                <a:gd name="T26" fmla="*/ 724 w 1186"/>
                <a:gd name="T27" fmla="*/ 140 h 250"/>
                <a:gd name="T28" fmla="*/ 790 w 1186"/>
                <a:gd name="T29" fmla="*/ 116 h 250"/>
                <a:gd name="T30" fmla="*/ 790 w 1186"/>
                <a:gd name="T31" fmla="*/ 122 h 250"/>
                <a:gd name="T32" fmla="*/ 856 w 1186"/>
                <a:gd name="T33" fmla="*/ 97 h 250"/>
                <a:gd name="T34" fmla="*/ 856 w 1186"/>
                <a:gd name="T35" fmla="*/ 110 h 250"/>
                <a:gd name="T36" fmla="*/ 922 w 1186"/>
                <a:gd name="T37" fmla="*/ 73 h 250"/>
                <a:gd name="T38" fmla="*/ 922 w 1186"/>
                <a:gd name="T39" fmla="*/ 91 h 250"/>
                <a:gd name="T40" fmla="*/ 988 w 1186"/>
                <a:gd name="T41" fmla="*/ 55 h 250"/>
                <a:gd name="T42" fmla="*/ 988 w 1186"/>
                <a:gd name="T43" fmla="*/ 73 h 250"/>
                <a:gd name="T44" fmla="*/ 1053 w 1186"/>
                <a:gd name="T45" fmla="*/ 37 h 250"/>
                <a:gd name="T46" fmla="*/ 1053 w 1186"/>
                <a:gd name="T47" fmla="*/ 55 h 250"/>
                <a:gd name="T48" fmla="*/ 1119 w 1186"/>
                <a:gd name="T49" fmla="*/ 18 h 250"/>
                <a:gd name="T50" fmla="*/ 1119 w 1186"/>
                <a:gd name="T51" fmla="*/ 37 h 250"/>
                <a:gd name="T52" fmla="*/ 1185 w 1186"/>
                <a:gd name="T53" fmla="*/ 0 h 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6"/>
                <a:gd name="T82" fmla="*/ 0 h 250"/>
                <a:gd name="T83" fmla="*/ 1186 w 1186"/>
                <a:gd name="T84" fmla="*/ 250 h 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6" h="250">
                  <a:moveTo>
                    <a:pt x="0" y="249"/>
                  </a:moveTo>
                  <a:lnTo>
                    <a:pt x="65" y="237"/>
                  </a:lnTo>
                  <a:lnTo>
                    <a:pt x="131" y="231"/>
                  </a:lnTo>
                  <a:lnTo>
                    <a:pt x="197" y="225"/>
                  </a:lnTo>
                  <a:lnTo>
                    <a:pt x="263" y="218"/>
                  </a:lnTo>
                  <a:lnTo>
                    <a:pt x="329" y="212"/>
                  </a:lnTo>
                  <a:lnTo>
                    <a:pt x="394" y="206"/>
                  </a:lnTo>
                  <a:lnTo>
                    <a:pt x="460" y="194"/>
                  </a:lnTo>
                  <a:lnTo>
                    <a:pt x="526" y="182"/>
                  </a:lnTo>
                  <a:lnTo>
                    <a:pt x="592" y="170"/>
                  </a:lnTo>
                  <a:lnTo>
                    <a:pt x="658" y="152"/>
                  </a:lnTo>
                  <a:lnTo>
                    <a:pt x="658" y="158"/>
                  </a:lnTo>
                  <a:lnTo>
                    <a:pt x="724" y="134"/>
                  </a:lnTo>
                  <a:lnTo>
                    <a:pt x="724" y="140"/>
                  </a:lnTo>
                  <a:lnTo>
                    <a:pt x="790" y="116"/>
                  </a:lnTo>
                  <a:lnTo>
                    <a:pt x="790" y="122"/>
                  </a:lnTo>
                  <a:lnTo>
                    <a:pt x="856" y="97"/>
                  </a:lnTo>
                  <a:lnTo>
                    <a:pt x="856" y="110"/>
                  </a:lnTo>
                  <a:lnTo>
                    <a:pt x="922" y="73"/>
                  </a:lnTo>
                  <a:lnTo>
                    <a:pt x="922" y="91"/>
                  </a:lnTo>
                  <a:lnTo>
                    <a:pt x="988" y="55"/>
                  </a:lnTo>
                  <a:lnTo>
                    <a:pt x="988" y="73"/>
                  </a:lnTo>
                  <a:lnTo>
                    <a:pt x="1053" y="37"/>
                  </a:lnTo>
                  <a:lnTo>
                    <a:pt x="1053" y="55"/>
                  </a:lnTo>
                  <a:lnTo>
                    <a:pt x="1119" y="18"/>
                  </a:lnTo>
                  <a:lnTo>
                    <a:pt x="1119" y="37"/>
                  </a:lnTo>
                  <a:lnTo>
                    <a:pt x="1185" y="0"/>
                  </a:lnTo>
                </a:path>
              </a:pathLst>
            </a:custGeom>
            <a:noFill/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147" name="Line 406"/>
            <p:cNvSpPr>
              <a:spLocks noChangeShapeType="1"/>
            </p:cNvSpPr>
            <p:nvPr/>
          </p:nvSpPr>
          <p:spPr bwMode="auto">
            <a:xfrm>
              <a:off x="751" y="3469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48" name="Line 407"/>
            <p:cNvSpPr>
              <a:spLocks noChangeShapeType="1"/>
            </p:cNvSpPr>
            <p:nvPr/>
          </p:nvSpPr>
          <p:spPr bwMode="auto">
            <a:xfrm>
              <a:off x="762" y="3458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49" name="Line 408"/>
            <p:cNvSpPr>
              <a:spLocks noChangeShapeType="1"/>
            </p:cNvSpPr>
            <p:nvPr/>
          </p:nvSpPr>
          <p:spPr bwMode="auto">
            <a:xfrm>
              <a:off x="816" y="3457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0" name="Line 409"/>
            <p:cNvSpPr>
              <a:spLocks noChangeShapeType="1"/>
            </p:cNvSpPr>
            <p:nvPr/>
          </p:nvSpPr>
          <p:spPr bwMode="auto">
            <a:xfrm>
              <a:off x="827" y="3446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1" name="Line 410"/>
            <p:cNvSpPr>
              <a:spLocks noChangeShapeType="1"/>
            </p:cNvSpPr>
            <p:nvPr/>
          </p:nvSpPr>
          <p:spPr bwMode="auto">
            <a:xfrm>
              <a:off x="816" y="3457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2" name="Line 411"/>
            <p:cNvSpPr>
              <a:spLocks noChangeShapeType="1"/>
            </p:cNvSpPr>
            <p:nvPr/>
          </p:nvSpPr>
          <p:spPr bwMode="auto">
            <a:xfrm>
              <a:off x="827" y="3446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3" name="Line 412"/>
            <p:cNvSpPr>
              <a:spLocks noChangeShapeType="1"/>
            </p:cNvSpPr>
            <p:nvPr/>
          </p:nvSpPr>
          <p:spPr bwMode="auto">
            <a:xfrm>
              <a:off x="882" y="3451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4" name="Line 413"/>
            <p:cNvSpPr>
              <a:spLocks noChangeShapeType="1"/>
            </p:cNvSpPr>
            <p:nvPr/>
          </p:nvSpPr>
          <p:spPr bwMode="auto">
            <a:xfrm>
              <a:off x="893" y="3440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5" name="Line 414"/>
            <p:cNvSpPr>
              <a:spLocks noChangeShapeType="1"/>
            </p:cNvSpPr>
            <p:nvPr/>
          </p:nvSpPr>
          <p:spPr bwMode="auto">
            <a:xfrm>
              <a:off x="882" y="3451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6" name="Line 415"/>
            <p:cNvSpPr>
              <a:spLocks noChangeShapeType="1"/>
            </p:cNvSpPr>
            <p:nvPr/>
          </p:nvSpPr>
          <p:spPr bwMode="auto">
            <a:xfrm>
              <a:off x="893" y="3440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7" name="Line 416"/>
            <p:cNvSpPr>
              <a:spLocks noChangeShapeType="1"/>
            </p:cNvSpPr>
            <p:nvPr/>
          </p:nvSpPr>
          <p:spPr bwMode="auto">
            <a:xfrm>
              <a:off x="948" y="3445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8" name="Line 417"/>
            <p:cNvSpPr>
              <a:spLocks noChangeShapeType="1"/>
            </p:cNvSpPr>
            <p:nvPr/>
          </p:nvSpPr>
          <p:spPr bwMode="auto">
            <a:xfrm>
              <a:off x="959" y="3434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59" name="Line 418"/>
            <p:cNvSpPr>
              <a:spLocks noChangeShapeType="1"/>
            </p:cNvSpPr>
            <p:nvPr/>
          </p:nvSpPr>
          <p:spPr bwMode="auto">
            <a:xfrm>
              <a:off x="948" y="3445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0" name="Line 419"/>
            <p:cNvSpPr>
              <a:spLocks noChangeShapeType="1"/>
            </p:cNvSpPr>
            <p:nvPr/>
          </p:nvSpPr>
          <p:spPr bwMode="auto">
            <a:xfrm>
              <a:off x="959" y="3434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1" name="Line 420"/>
            <p:cNvSpPr>
              <a:spLocks noChangeShapeType="1"/>
            </p:cNvSpPr>
            <p:nvPr/>
          </p:nvSpPr>
          <p:spPr bwMode="auto">
            <a:xfrm>
              <a:off x="1014" y="3438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2" name="Line 421"/>
            <p:cNvSpPr>
              <a:spLocks noChangeShapeType="1"/>
            </p:cNvSpPr>
            <p:nvPr/>
          </p:nvSpPr>
          <p:spPr bwMode="auto">
            <a:xfrm>
              <a:off x="1025" y="3428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3" name="Line 422"/>
            <p:cNvSpPr>
              <a:spLocks noChangeShapeType="1"/>
            </p:cNvSpPr>
            <p:nvPr/>
          </p:nvSpPr>
          <p:spPr bwMode="auto">
            <a:xfrm>
              <a:off x="1014" y="3438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4" name="Line 423"/>
            <p:cNvSpPr>
              <a:spLocks noChangeShapeType="1"/>
            </p:cNvSpPr>
            <p:nvPr/>
          </p:nvSpPr>
          <p:spPr bwMode="auto">
            <a:xfrm>
              <a:off x="1025" y="3428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5" name="Line 424"/>
            <p:cNvSpPr>
              <a:spLocks noChangeShapeType="1"/>
            </p:cNvSpPr>
            <p:nvPr/>
          </p:nvSpPr>
          <p:spPr bwMode="auto">
            <a:xfrm>
              <a:off x="1080" y="3432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6" name="Line 425"/>
            <p:cNvSpPr>
              <a:spLocks noChangeShapeType="1"/>
            </p:cNvSpPr>
            <p:nvPr/>
          </p:nvSpPr>
          <p:spPr bwMode="auto">
            <a:xfrm>
              <a:off x="1091" y="3422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7" name="Line 426"/>
            <p:cNvSpPr>
              <a:spLocks noChangeShapeType="1"/>
            </p:cNvSpPr>
            <p:nvPr/>
          </p:nvSpPr>
          <p:spPr bwMode="auto">
            <a:xfrm>
              <a:off x="1080" y="3432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8" name="Line 427"/>
            <p:cNvSpPr>
              <a:spLocks noChangeShapeType="1"/>
            </p:cNvSpPr>
            <p:nvPr/>
          </p:nvSpPr>
          <p:spPr bwMode="auto">
            <a:xfrm>
              <a:off x="1091" y="3422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69" name="Line 428"/>
            <p:cNvSpPr>
              <a:spLocks noChangeShapeType="1"/>
            </p:cNvSpPr>
            <p:nvPr/>
          </p:nvSpPr>
          <p:spPr bwMode="auto">
            <a:xfrm>
              <a:off x="1146" y="3426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0" name="Line 429"/>
            <p:cNvSpPr>
              <a:spLocks noChangeShapeType="1"/>
            </p:cNvSpPr>
            <p:nvPr/>
          </p:nvSpPr>
          <p:spPr bwMode="auto">
            <a:xfrm>
              <a:off x="1156" y="3416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1" name="Line 430"/>
            <p:cNvSpPr>
              <a:spLocks noChangeShapeType="1"/>
            </p:cNvSpPr>
            <p:nvPr/>
          </p:nvSpPr>
          <p:spPr bwMode="auto">
            <a:xfrm>
              <a:off x="1146" y="3426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2" name="Line 431"/>
            <p:cNvSpPr>
              <a:spLocks noChangeShapeType="1"/>
            </p:cNvSpPr>
            <p:nvPr/>
          </p:nvSpPr>
          <p:spPr bwMode="auto">
            <a:xfrm>
              <a:off x="1156" y="3416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3" name="Line 432"/>
            <p:cNvSpPr>
              <a:spLocks noChangeShapeType="1"/>
            </p:cNvSpPr>
            <p:nvPr/>
          </p:nvSpPr>
          <p:spPr bwMode="auto">
            <a:xfrm>
              <a:off x="1212" y="3414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4" name="Line 433"/>
            <p:cNvSpPr>
              <a:spLocks noChangeShapeType="1"/>
            </p:cNvSpPr>
            <p:nvPr/>
          </p:nvSpPr>
          <p:spPr bwMode="auto">
            <a:xfrm>
              <a:off x="1222" y="3404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5" name="Line 434"/>
            <p:cNvSpPr>
              <a:spLocks noChangeShapeType="1"/>
            </p:cNvSpPr>
            <p:nvPr/>
          </p:nvSpPr>
          <p:spPr bwMode="auto">
            <a:xfrm>
              <a:off x="1212" y="3414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6" name="Line 435"/>
            <p:cNvSpPr>
              <a:spLocks noChangeShapeType="1"/>
            </p:cNvSpPr>
            <p:nvPr/>
          </p:nvSpPr>
          <p:spPr bwMode="auto">
            <a:xfrm>
              <a:off x="1222" y="3404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7" name="Line 436"/>
            <p:cNvSpPr>
              <a:spLocks noChangeShapeType="1"/>
            </p:cNvSpPr>
            <p:nvPr/>
          </p:nvSpPr>
          <p:spPr bwMode="auto">
            <a:xfrm>
              <a:off x="1278" y="3402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8" name="Line 437"/>
            <p:cNvSpPr>
              <a:spLocks noChangeShapeType="1"/>
            </p:cNvSpPr>
            <p:nvPr/>
          </p:nvSpPr>
          <p:spPr bwMode="auto">
            <a:xfrm>
              <a:off x="1288" y="3392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79" name="Line 438"/>
            <p:cNvSpPr>
              <a:spLocks noChangeShapeType="1"/>
            </p:cNvSpPr>
            <p:nvPr/>
          </p:nvSpPr>
          <p:spPr bwMode="auto">
            <a:xfrm>
              <a:off x="1278" y="3402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0" name="Line 439"/>
            <p:cNvSpPr>
              <a:spLocks noChangeShapeType="1"/>
            </p:cNvSpPr>
            <p:nvPr/>
          </p:nvSpPr>
          <p:spPr bwMode="auto">
            <a:xfrm>
              <a:off x="1288" y="3392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1" name="Line 440"/>
            <p:cNvSpPr>
              <a:spLocks noChangeShapeType="1"/>
            </p:cNvSpPr>
            <p:nvPr/>
          </p:nvSpPr>
          <p:spPr bwMode="auto">
            <a:xfrm>
              <a:off x="1344" y="3390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2" name="Line 441"/>
            <p:cNvSpPr>
              <a:spLocks noChangeShapeType="1"/>
            </p:cNvSpPr>
            <p:nvPr/>
          </p:nvSpPr>
          <p:spPr bwMode="auto">
            <a:xfrm>
              <a:off x="1354" y="3379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3" name="Line 442"/>
            <p:cNvSpPr>
              <a:spLocks noChangeShapeType="1"/>
            </p:cNvSpPr>
            <p:nvPr/>
          </p:nvSpPr>
          <p:spPr bwMode="auto">
            <a:xfrm>
              <a:off x="1344" y="3390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4" name="Line 443"/>
            <p:cNvSpPr>
              <a:spLocks noChangeShapeType="1"/>
            </p:cNvSpPr>
            <p:nvPr/>
          </p:nvSpPr>
          <p:spPr bwMode="auto">
            <a:xfrm>
              <a:off x="1354" y="3379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5" name="Line 444"/>
            <p:cNvSpPr>
              <a:spLocks noChangeShapeType="1"/>
            </p:cNvSpPr>
            <p:nvPr/>
          </p:nvSpPr>
          <p:spPr bwMode="auto">
            <a:xfrm>
              <a:off x="1409" y="3372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6" name="Line 445"/>
            <p:cNvSpPr>
              <a:spLocks noChangeShapeType="1"/>
            </p:cNvSpPr>
            <p:nvPr/>
          </p:nvSpPr>
          <p:spPr bwMode="auto">
            <a:xfrm>
              <a:off x="1420" y="3361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7" name="Line 446"/>
            <p:cNvSpPr>
              <a:spLocks noChangeShapeType="1"/>
            </p:cNvSpPr>
            <p:nvPr/>
          </p:nvSpPr>
          <p:spPr bwMode="auto">
            <a:xfrm>
              <a:off x="1409" y="3378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8" name="Line 447"/>
            <p:cNvSpPr>
              <a:spLocks noChangeShapeType="1"/>
            </p:cNvSpPr>
            <p:nvPr/>
          </p:nvSpPr>
          <p:spPr bwMode="auto">
            <a:xfrm>
              <a:off x="1420" y="3367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89" name="Line 448"/>
            <p:cNvSpPr>
              <a:spLocks noChangeShapeType="1"/>
            </p:cNvSpPr>
            <p:nvPr/>
          </p:nvSpPr>
          <p:spPr bwMode="auto">
            <a:xfrm>
              <a:off x="1475" y="3354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0" name="Line 449"/>
            <p:cNvSpPr>
              <a:spLocks noChangeShapeType="1"/>
            </p:cNvSpPr>
            <p:nvPr/>
          </p:nvSpPr>
          <p:spPr bwMode="auto">
            <a:xfrm>
              <a:off x="1486" y="3343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1" name="Line 450"/>
            <p:cNvSpPr>
              <a:spLocks noChangeShapeType="1"/>
            </p:cNvSpPr>
            <p:nvPr/>
          </p:nvSpPr>
          <p:spPr bwMode="auto">
            <a:xfrm>
              <a:off x="1475" y="3360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2" name="Line 451"/>
            <p:cNvSpPr>
              <a:spLocks noChangeShapeType="1"/>
            </p:cNvSpPr>
            <p:nvPr/>
          </p:nvSpPr>
          <p:spPr bwMode="auto">
            <a:xfrm>
              <a:off x="1486" y="3349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3" name="Line 452"/>
            <p:cNvSpPr>
              <a:spLocks noChangeShapeType="1"/>
            </p:cNvSpPr>
            <p:nvPr/>
          </p:nvSpPr>
          <p:spPr bwMode="auto">
            <a:xfrm>
              <a:off x="1541" y="3336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4" name="Line 453"/>
            <p:cNvSpPr>
              <a:spLocks noChangeShapeType="1"/>
            </p:cNvSpPr>
            <p:nvPr/>
          </p:nvSpPr>
          <p:spPr bwMode="auto">
            <a:xfrm>
              <a:off x="1552" y="3325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5" name="Line 454"/>
            <p:cNvSpPr>
              <a:spLocks noChangeShapeType="1"/>
            </p:cNvSpPr>
            <p:nvPr/>
          </p:nvSpPr>
          <p:spPr bwMode="auto">
            <a:xfrm>
              <a:off x="1541" y="3342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6" name="Line 455"/>
            <p:cNvSpPr>
              <a:spLocks noChangeShapeType="1"/>
            </p:cNvSpPr>
            <p:nvPr/>
          </p:nvSpPr>
          <p:spPr bwMode="auto">
            <a:xfrm>
              <a:off x="1552" y="3331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7" name="Line 456"/>
            <p:cNvSpPr>
              <a:spLocks noChangeShapeType="1"/>
            </p:cNvSpPr>
            <p:nvPr/>
          </p:nvSpPr>
          <p:spPr bwMode="auto">
            <a:xfrm>
              <a:off x="1607" y="3317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8" name="Line 457"/>
            <p:cNvSpPr>
              <a:spLocks noChangeShapeType="1"/>
            </p:cNvSpPr>
            <p:nvPr/>
          </p:nvSpPr>
          <p:spPr bwMode="auto">
            <a:xfrm>
              <a:off x="1618" y="3307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199" name="Line 458"/>
            <p:cNvSpPr>
              <a:spLocks noChangeShapeType="1"/>
            </p:cNvSpPr>
            <p:nvPr/>
          </p:nvSpPr>
          <p:spPr bwMode="auto">
            <a:xfrm>
              <a:off x="1607" y="3330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0" name="Line 459"/>
            <p:cNvSpPr>
              <a:spLocks noChangeShapeType="1"/>
            </p:cNvSpPr>
            <p:nvPr/>
          </p:nvSpPr>
          <p:spPr bwMode="auto">
            <a:xfrm>
              <a:off x="1618" y="3319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1" name="Line 460"/>
            <p:cNvSpPr>
              <a:spLocks noChangeShapeType="1"/>
            </p:cNvSpPr>
            <p:nvPr/>
          </p:nvSpPr>
          <p:spPr bwMode="auto">
            <a:xfrm>
              <a:off x="1673" y="3293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2" name="Line 461"/>
            <p:cNvSpPr>
              <a:spLocks noChangeShapeType="1"/>
            </p:cNvSpPr>
            <p:nvPr/>
          </p:nvSpPr>
          <p:spPr bwMode="auto">
            <a:xfrm>
              <a:off x="1684" y="3282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3" name="Line 462"/>
            <p:cNvSpPr>
              <a:spLocks noChangeShapeType="1"/>
            </p:cNvSpPr>
            <p:nvPr/>
          </p:nvSpPr>
          <p:spPr bwMode="auto">
            <a:xfrm>
              <a:off x="1673" y="3311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4" name="Line 463"/>
            <p:cNvSpPr>
              <a:spLocks noChangeShapeType="1"/>
            </p:cNvSpPr>
            <p:nvPr/>
          </p:nvSpPr>
          <p:spPr bwMode="auto">
            <a:xfrm>
              <a:off x="1684" y="3301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5" name="Line 464"/>
            <p:cNvSpPr>
              <a:spLocks noChangeShapeType="1"/>
            </p:cNvSpPr>
            <p:nvPr/>
          </p:nvSpPr>
          <p:spPr bwMode="auto">
            <a:xfrm>
              <a:off x="1739" y="3275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6" name="Line 465"/>
            <p:cNvSpPr>
              <a:spLocks noChangeShapeType="1"/>
            </p:cNvSpPr>
            <p:nvPr/>
          </p:nvSpPr>
          <p:spPr bwMode="auto">
            <a:xfrm>
              <a:off x="1750" y="3264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7" name="Line 466"/>
            <p:cNvSpPr>
              <a:spLocks noChangeShapeType="1"/>
            </p:cNvSpPr>
            <p:nvPr/>
          </p:nvSpPr>
          <p:spPr bwMode="auto">
            <a:xfrm>
              <a:off x="1739" y="3293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8" name="Line 467"/>
            <p:cNvSpPr>
              <a:spLocks noChangeShapeType="1"/>
            </p:cNvSpPr>
            <p:nvPr/>
          </p:nvSpPr>
          <p:spPr bwMode="auto">
            <a:xfrm>
              <a:off x="1750" y="3282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09" name="Line 468"/>
            <p:cNvSpPr>
              <a:spLocks noChangeShapeType="1"/>
            </p:cNvSpPr>
            <p:nvPr/>
          </p:nvSpPr>
          <p:spPr bwMode="auto">
            <a:xfrm>
              <a:off x="1805" y="3257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0" name="Line 469"/>
            <p:cNvSpPr>
              <a:spLocks noChangeShapeType="1"/>
            </p:cNvSpPr>
            <p:nvPr/>
          </p:nvSpPr>
          <p:spPr bwMode="auto">
            <a:xfrm>
              <a:off x="1815" y="3246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1" name="Line 470"/>
            <p:cNvSpPr>
              <a:spLocks noChangeShapeType="1"/>
            </p:cNvSpPr>
            <p:nvPr/>
          </p:nvSpPr>
          <p:spPr bwMode="auto">
            <a:xfrm>
              <a:off x="1805" y="3275"/>
              <a:ext cx="21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2" name="Line 471"/>
            <p:cNvSpPr>
              <a:spLocks noChangeShapeType="1"/>
            </p:cNvSpPr>
            <p:nvPr/>
          </p:nvSpPr>
          <p:spPr bwMode="auto">
            <a:xfrm>
              <a:off x="1815" y="3264"/>
              <a:ext cx="0" cy="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3" name="Line 472"/>
            <p:cNvSpPr>
              <a:spLocks noChangeShapeType="1"/>
            </p:cNvSpPr>
            <p:nvPr/>
          </p:nvSpPr>
          <p:spPr bwMode="auto">
            <a:xfrm>
              <a:off x="1870" y="3238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4" name="Line 473"/>
            <p:cNvSpPr>
              <a:spLocks noChangeShapeType="1"/>
            </p:cNvSpPr>
            <p:nvPr/>
          </p:nvSpPr>
          <p:spPr bwMode="auto">
            <a:xfrm>
              <a:off x="1881" y="3228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5" name="Line 474"/>
            <p:cNvSpPr>
              <a:spLocks noChangeShapeType="1"/>
            </p:cNvSpPr>
            <p:nvPr/>
          </p:nvSpPr>
          <p:spPr bwMode="auto">
            <a:xfrm>
              <a:off x="1870" y="3257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6" name="Line 475"/>
            <p:cNvSpPr>
              <a:spLocks noChangeShapeType="1"/>
            </p:cNvSpPr>
            <p:nvPr/>
          </p:nvSpPr>
          <p:spPr bwMode="auto">
            <a:xfrm>
              <a:off x="1881" y="3246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7" name="Line 476"/>
            <p:cNvSpPr>
              <a:spLocks noChangeShapeType="1"/>
            </p:cNvSpPr>
            <p:nvPr/>
          </p:nvSpPr>
          <p:spPr bwMode="auto">
            <a:xfrm>
              <a:off x="1936" y="3220"/>
              <a:ext cx="2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8" name="Line 477"/>
            <p:cNvSpPr>
              <a:spLocks noChangeShapeType="1"/>
            </p:cNvSpPr>
            <p:nvPr/>
          </p:nvSpPr>
          <p:spPr bwMode="auto">
            <a:xfrm>
              <a:off x="1947" y="3210"/>
              <a:ext cx="0" cy="2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219" name="Freeform 478"/>
            <p:cNvSpPr>
              <a:spLocks/>
            </p:cNvSpPr>
            <p:nvPr/>
          </p:nvSpPr>
          <p:spPr bwMode="auto">
            <a:xfrm>
              <a:off x="762" y="2893"/>
              <a:ext cx="1186" cy="577"/>
            </a:xfrm>
            <a:custGeom>
              <a:avLst/>
              <a:gdLst>
                <a:gd name="T0" fmla="*/ 0 w 1186"/>
                <a:gd name="T1" fmla="*/ 576 h 577"/>
                <a:gd name="T2" fmla="*/ 65 w 1186"/>
                <a:gd name="T3" fmla="*/ 564 h 577"/>
                <a:gd name="T4" fmla="*/ 131 w 1186"/>
                <a:gd name="T5" fmla="*/ 558 h 577"/>
                <a:gd name="T6" fmla="*/ 197 w 1186"/>
                <a:gd name="T7" fmla="*/ 552 h 577"/>
                <a:gd name="T8" fmla="*/ 263 w 1186"/>
                <a:gd name="T9" fmla="*/ 545 h 577"/>
                <a:gd name="T10" fmla="*/ 329 w 1186"/>
                <a:gd name="T11" fmla="*/ 539 h 577"/>
                <a:gd name="T12" fmla="*/ 394 w 1186"/>
                <a:gd name="T13" fmla="*/ 533 h 577"/>
                <a:gd name="T14" fmla="*/ 460 w 1186"/>
                <a:gd name="T15" fmla="*/ 521 h 577"/>
                <a:gd name="T16" fmla="*/ 526 w 1186"/>
                <a:gd name="T17" fmla="*/ 509 h 577"/>
                <a:gd name="T18" fmla="*/ 592 w 1186"/>
                <a:gd name="T19" fmla="*/ 497 h 577"/>
                <a:gd name="T20" fmla="*/ 658 w 1186"/>
                <a:gd name="T21" fmla="*/ 479 h 577"/>
                <a:gd name="T22" fmla="*/ 724 w 1186"/>
                <a:gd name="T23" fmla="*/ 461 h 577"/>
                <a:gd name="T24" fmla="*/ 790 w 1186"/>
                <a:gd name="T25" fmla="*/ 431 h 577"/>
                <a:gd name="T26" fmla="*/ 856 w 1186"/>
                <a:gd name="T27" fmla="*/ 394 h 577"/>
                <a:gd name="T28" fmla="*/ 922 w 1186"/>
                <a:gd name="T29" fmla="*/ 345 h 577"/>
                <a:gd name="T30" fmla="*/ 988 w 1186"/>
                <a:gd name="T31" fmla="*/ 285 h 577"/>
                <a:gd name="T32" fmla="*/ 1053 w 1186"/>
                <a:gd name="T33" fmla="*/ 212 h 577"/>
                <a:gd name="T34" fmla="*/ 1119 w 1186"/>
                <a:gd name="T35" fmla="*/ 115 h 577"/>
                <a:gd name="T36" fmla="*/ 1185 w 1186"/>
                <a:gd name="T37" fmla="*/ 0 h 5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6"/>
                <a:gd name="T58" fmla="*/ 0 h 577"/>
                <a:gd name="T59" fmla="*/ 1186 w 1186"/>
                <a:gd name="T60" fmla="*/ 577 h 5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6" h="577">
                  <a:moveTo>
                    <a:pt x="0" y="576"/>
                  </a:moveTo>
                  <a:lnTo>
                    <a:pt x="65" y="564"/>
                  </a:lnTo>
                  <a:lnTo>
                    <a:pt x="131" y="558"/>
                  </a:lnTo>
                  <a:lnTo>
                    <a:pt x="197" y="552"/>
                  </a:lnTo>
                  <a:lnTo>
                    <a:pt x="263" y="545"/>
                  </a:lnTo>
                  <a:lnTo>
                    <a:pt x="329" y="539"/>
                  </a:lnTo>
                  <a:lnTo>
                    <a:pt x="394" y="533"/>
                  </a:lnTo>
                  <a:lnTo>
                    <a:pt x="460" y="521"/>
                  </a:lnTo>
                  <a:lnTo>
                    <a:pt x="526" y="509"/>
                  </a:lnTo>
                  <a:lnTo>
                    <a:pt x="592" y="497"/>
                  </a:lnTo>
                  <a:lnTo>
                    <a:pt x="658" y="479"/>
                  </a:lnTo>
                  <a:lnTo>
                    <a:pt x="724" y="461"/>
                  </a:lnTo>
                  <a:lnTo>
                    <a:pt x="790" y="431"/>
                  </a:lnTo>
                  <a:lnTo>
                    <a:pt x="856" y="394"/>
                  </a:lnTo>
                  <a:lnTo>
                    <a:pt x="922" y="345"/>
                  </a:lnTo>
                  <a:lnTo>
                    <a:pt x="988" y="285"/>
                  </a:lnTo>
                  <a:lnTo>
                    <a:pt x="1053" y="212"/>
                  </a:lnTo>
                  <a:lnTo>
                    <a:pt x="1119" y="115"/>
                  </a:lnTo>
                  <a:lnTo>
                    <a:pt x="1185" y="0"/>
                  </a:lnTo>
                </a:path>
              </a:pathLst>
            </a:custGeom>
            <a:noFill/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0" name="Freeform 479"/>
            <p:cNvSpPr>
              <a:spLocks/>
            </p:cNvSpPr>
            <p:nvPr/>
          </p:nvSpPr>
          <p:spPr bwMode="auto">
            <a:xfrm>
              <a:off x="758" y="3465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1" name="Freeform 480"/>
            <p:cNvSpPr>
              <a:spLocks/>
            </p:cNvSpPr>
            <p:nvPr/>
          </p:nvSpPr>
          <p:spPr bwMode="auto">
            <a:xfrm>
              <a:off x="824" y="3453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2" name="Freeform 481"/>
            <p:cNvSpPr>
              <a:spLocks/>
            </p:cNvSpPr>
            <p:nvPr/>
          </p:nvSpPr>
          <p:spPr bwMode="auto">
            <a:xfrm>
              <a:off x="824" y="3453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3" name="Freeform 482"/>
            <p:cNvSpPr>
              <a:spLocks/>
            </p:cNvSpPr>
            <p:nvPr/>
          </p:nvSpPr>
          <p:spPr bwMode="auto">
            <a:xfrm>
              <a:off x="890" y="3447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4" name="Freeform 483"/>
            <p:cNvSpPr>
              <a:spLocks/>
            </p:cNvSpPr>
            <p:nvPr/>
          </p:nvSpPr>
          <p:spPr bwMode="auto">
            <a:xfrm>
              <a:off x="890" y="3447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5" name="Freeform 484"/>
            <p:cNvSpPr>
              <a:spLocks/>
            </p:cNvSpPr>
            <p:nvPr/>
          </p:nvSpPr>
          <p:spPr bwMode="auto">
            <a:xfrm>
              <a:off x="955" y="3441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6" name="Freeform 485"/>
            <p:cNvSpPr>
              <a:spLocks/>
            </p:cNvSpPr>
            <p:nvPr/>
          </p:nvSpPr>
          <p:spPr bwMode="auto">
            <a:xfrm>
              <a:off x="955" y="3441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7" name="Freeform 486"/>
            <p:cNvSpPr>
              <a:spLocks/>
            </p:cNvSpPr>
            <p:nvPr/>
          </p:nvSpPr>
          <p:spPr bwMode="auto">
            <a:xfrm>
              <a:off x="1021" y="3435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8" name="Freeform 487"/>
            <p:cNvSpPr>
              <a:spLocks/>
            </p:cNvSpPr>
            <p:nvPr/>
          </p:nvSpPr>
          <p:spPr bwMode="auto">
            <a:xfrm>
              <a:off x="1021" y="3435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29" name="Freeform 488"/>
            <p:cNvSpPr>
              <a:spLocks/>
            </p:cNvSpPr>
            <p:nvPr/>
          </p:nvSpPr>
          <p:spPr bwMode="auto">
            <a:xfrm>
              <a:off x="1087" y="3429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0" name="Freeform 489"/>
            <p:cNvSpPr>
              <a:spLocks/>
            </p:cNvSpPr>
            <p:nvPr/>
          </p:nvSpPr>
          <p:spPr bwMode="auto">
            <a:xfrm>
              <a:off x="1087" y="3429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1" name="Freeform 490"/>
            <p:cNvSpPr>
              <a:spLocks/>
            </p:cNvSpPr>
            <p:nvPr/>
          </p:nvSpPr>
          <p:spPr bwMode="auto">
            <a:xfrm>
              <a:off x="1153" y="3423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2" name="Freeform 491"/>
            <p:cNvSpPr>
              <a:spLocks/>
            </p:cNvSpPr>
            <p:nvPr/>
          </p:nvSpPr>
          <p:spPr bwMode="auto">
            <a:xfrm>
              <a:off x="1153" y="3423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3" name="Freeform 492"/>
            <p:cNvSpPr>
              <a:spLocks/>
            </p:cNvSpPr>
            <p:nvPr/>
          </p:nvSpPr>
          <p:spPr bwMode="auto">
            <a:xfrm>
              <a:off x="1219" y="3411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4" name="Freeform 493"/>
            <p:cNvSpPr>
              <a:spLocks/>
            </p:cNvSpPr>
            <p:nvPr/>
          </p:nvSpPr>
          <p:spPr bwMode="auto">
            <a:xfrm>
              <a:off x="1219" y="3411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5" name="Freeform 494"/>
            <p:cNvSpPr>
              <a:spLocks/>
            </p:cNvSpPr>
            <p:nvPr/>
          </p:nvSpPr>
          <p:spPr bwMode="auto">
            <a:xfrm>
              <a:off x="1285" y="3398"/>
              <a:ext cx="8" cy="9"/>
            </a:xfrm>
            <a:custGeom>
              <a:avLst/>
              <a:gdLst>
                <a:gd name="T0" fmla="*/ 0 w 8"/>
                <a:gd name="T1" fmla="*/ 8 h 9"/>
                <a:gd name="T2" fmla="*/ 7 w 8"/>
                <a:gd name="T3" fmla="*/ 8 h 9"/>
                <a:gd name="T4" fmla="*/ 7 w 8"/>
                <a:gd name="T5" fmla="*/ 0 h 9"/>
                <a:gd name="T6" fmla="*/ 0 w 8"/>
                <a:gd name="T7" fmla="*/ 0 h 9"/>
                <a:gd name="T8" fmla="*/ 0 w 8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8"/>
                  </a:move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6" name="Freeform 495"/>
            <p:cNvSpPr>
              <a:spLocks/>
            </p:cNvSpPr>
            <p:nvPr/>
          </p:nvSpPr>
          <p:spPr bwMode="auto">
            <a:xfrm>
              <a:off x="1285" y="3398"/>
              <a:ext cx="8" cy="9"/>
            </a:xfrm>
            <a:custGeom>
              <a:avLst/>
              <a:gdLst>
                <a:gd name="T0" fmla="*/ 0 w 8"/>
                <a:gd name="T1" fmla="*/ 8 h 9"/>
                <a:gd name="T2" fmla="*/ 7 w 8"/>
                <a:gd name="T3" fmla="*/ 8 h 9"/>
                <a:gd name="T4" fmla="*/ 7 w 8"/>
                <a:gd name="T5" fmla="*/ 0 h 9"/>
                <a:gd name="T6" fmla="*/ 0 w 8"/>
                <a:gd name="T7" fmla="*/ 0 h 9"/>
                <a:gd name="T8" fmla="*/ 0 w 8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8"/>
                  </a:move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7" name="Freeform 496"/>
            <p:cNvSpPr>
              <a:spLocks/>
            </p:cNvSpPr>
            <p:nvPr/>
          </p:nvSpPr>
          <p:spPr bwMode="auto">
            <a:xfrm>
              <a:off x="1350" y="3386"/>
              <a:ext cx="9" cy="9"/>
            </a:xfrm>
            <a:custGeom>
              <a:avLst/>
              <a:gdLst>
                <a:gd name="T0" fmla="*/ 0 w 9"/>
                <a:gd name="T1" fmla="*/ 8 h 9"/>
                <a:gd name="T2" fmla="*/ 8 w 9"/>
                <a:gd name="T3" fmla="*/ 8 h 9"/>
                <a:gd name="T4" fmla="*/ 8 w 9"/>
                <a:gd name="T5" fmla="*/ 0 h 9"/>
                <a:gd name="T6" fmla="*/ 0 w 9"/>
                <a:gd name="T7" fmla="*/ 0 h 9"/>
                <a:gd name="T8" fmla="*/ 0 w 9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8" name="Freeform 497"/>
            <p:cNvSpPr>
              <a:spLocks/>
            </p:cNvSpPr>
            <p:nvPr/>
          </p:nvSpPr>
          <p:spPr bwMode="auto">
            <a:xfrm>
              <a:off x="1350" y="3386"/>
              <a:ext cx="9" cy="9"/>
            </a:xfrm>
            <a:custGeom>
              <a:avLst/>
              <a:gdLst>
                <a:gd name="T0" fmla="*/ 0 w 9"/>
                <a:gd name="T1" fmla="*/ 8 h 9"/>
                <a:gd name="T2" fmla="*/ 8 w 9"/>
                <a:gd name="T3" fmla="*/ 8 h 9"/>
                <a:gd name="T4" fmla="*/ 8 w 9"/>
                <a:gd name="T5" fmla="*/ 0 h 9"/>
                <a:gd name="T6" fmla="*/ 0 w 9"/>
                <a:gd name="T7" fmla="*/ 0 h 9"/>
                <a:gd name="T8" fmla="*/ 0 w 9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39" name="Freeform 498"/>
            <p:cNvSpPr>
              <a:spLocks/>
            </p:cNvSpPr>
            <p:nvPr/>
          </p:nvSpPr>
          <p:spPr bwMode="auto">
            <a:xfrm>
              <a:off x="1416" y="3368"/>
              <a:ext cx="9" cy="9"/>
            </a:xfrm>
            <a:custGeom>
              <a:avLst/>
              <a:gdLst>
                <a:gd name="T0" fmla="*/ 0 w 9"/>
                <a:gd name="T1" fmla="*/ 8 h 9"/>
                <a:gd name="T2" fmla="*/ 8 w 9"/>
                <a:gd name="T3" fmla="*/ 8 h 9"/>
                <a:gd name="T4" fmla="*/ 8 w 9"/>
                <a:gd name="T5" fmla="*/ 0 h 9"/>
                <a:gd name="T6" fmla="*/ 0 w 9"/>
                <a:gd name="T7" fmla="*/ 0 h 9"/>
                <a:gd name="T8" fmla="*/ 0 w 9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0" name="Freeform 499"/>
            <p:cNvSpPr>
              <a:spLocks/>
            </p:cNvSpPr>
            <p:nvPr/>
          </p:nvSpPr>
          <p:spPr bwMode="auto">
            <a:xfrm>
              <a:off x="1416" y="3368"/>
              <a:ext cx="9" cy="9"/>
            </a:xfrm>
            <a:custGeom>
              <a:avLst/>
              <a:gdLst>
                <a:gd name="T0" fmla="*/ 0 w 9"/>
                <a:gd name="T1" fmla="*/ 8 h 9"/>
                <a:gd name="T2" fmla="*/ 8 w 9"/>
                <a:gd name="T3" fmla="*/ 8 h 9"/>
                <a:gd name="T4" fmla="*/ 8 w 9"/>
                <a:gd name="T5" fmla="*/ 0 h 9"/>
                <a:gd name="T6" fmla="*/ 0 w 9"/>
                <a:gd name="T7" fmla="*/ 0 h 9"/>
                <a:gd name="T8" fmla="*/ 0 w 9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1" name="Freeform 500"/>
            <p:cNvSpPr>
              <a:spLocks/>
            </p:cNvSpPr>
            <p:nvPr/>
          </p:nvSpPr>
          <p:spPr bwMode="auto">
            <a:xfrm>
              <a:off x="1482" y="3350"/>
              <a:ext cx="9" cy="8"/>
            </a:xfrm>
            <a:custGeom>
              <a:avLst/>
              <a:gdLst>
                <a:gd name="T0" fmla="*/ 0 w 9"/>
                <a:gd name="T1" fmla="*/ 7 h 8"/>
                <a:gd name="T2" fmla="*/ 8 w 9"/>
                <a:gd name="T3" fmla="*/ 7 h 8"/>
                <a:gd name="T4" fmla="*/ 8 w 9"/>
                <a:gd name="T5" fmla="*/ 0 h 8"/>
                <a:gd name="T6" fmla="*/ 0 w 9"/>
                <a:gd name="T7" fmla="*/ 0 h 8"/>
                <a:gd name="T8" fmla="*/ 0 w 9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7"/>
                  </a:moveTo>
                  <a:lnTo>
                    <a:pt x="8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2" name="Freeform 501"/>
            <p:cNvSpPr>
              <a:spLocks/>
            </p:cNvSpPr>
            <p:nvPr/>
          </p:nvSpPr>
          <p:spPr bwMode="auto">
            <a:xfrm>
              <a:off x="1482" y="3350"/>
              <a:ext cx="9" cy="8"/>
            </a:xfrm>
            <a:custGeom>
              <a:avLst/>
              <a:gdLst>
                <a:gd name="T0" fmla="*/ 0 w 9"/>
                <a:gd name="T1" fmla="*/ 7 h 8"/>
                <a:gd name="T2" fmla="*/ 8 w 9"/>
                <a:gd name="T3" fmla="*/ 7 h 8"/>
                <a:gd name="T4" fmla="*/ 8 w 9"/>
                <a:gd name="T5" fmla="*/ 0 h 8"/>
                <a:gd name="T6" fmla="*/ 0 w 9"/>
                <a:gd name="T7" fmla="*/ 0 h 8"/>
                <a:gd name="T8" fmla="*/ 0 w 9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7"/>
                  </a:moveTo>
                  <a:lnTo>
                    <a:pt x="8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3" name="Freeform 502"/>
            <p:cNvSpPr>
              <a:spLocks/>
            </p:cNvSpPr>
            <p:nvPr/>
          </p:nvSpPr>
          <p:spPr bwMode="auto">
            <a:xfrm>
              <a:off x="1548" y="3320"/>
              <a:ext cx="9" cy="8"/>
            </a:xfrm>
            <a:custGeom>
              <a:avLst/>
              <a:gdLst>
                <a:gd name="T0" fmla="*/ 0 w 9"/>
                <a:gd name="T1" fmla="*/ 7 h 8"/>
                <a:gd name="T2" fmla="*/ 8 w 9"/>
                <a:gd name="T3" fmla="*/ 7 h 8"/>
                <a:gd name="T4" fmla="*/ 8 w 9"/>
                <a:gd name="T5" fmla="*/ 0 h 8"/>
                <a:gd name="T6" fmla="*/ 0 w 9"/>
                <a:gd name="T7" fmla="*/ 0 h 8"/>
                <a:gd name="T8" fmla="*/ 0 w 9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7"/>
                  </a:moveTo>
                  <a:lnTo>
                    <a:pt x="8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4" name="Freeform 503"/>
            <p:cNvSpPr>
              <a:spLocks/>
            </p:cNvSpPr>
            <p:nvPr/>
          </p:nvSpPr>
          <p:spPr bwMode="auto">
            <a:xfrm>
              <a:off x="1548" y="3320"/>
              <a:ext cx="9" cy="8"/>
            </a:xfrm>
            <a:custGeom>
              <a:avLst/>
              <a:gdLst>
                <a:gd name="T0" fmla="*/ 0 w 9"/>
                <a:gd name="T1" fmla="*/ 7 h 8"/>
                <a:gd name="T2" fmla="*/ 8 w 9"/>
                <a:gd name="T3" fmla="*/ 7 h 8"/>
                <a:gd name="T4" fmla="*/ 8 w 9"/>
                <a:gd name="T5" fmla="*/ 0 h 8"/>
                <a:gd name="T6" fmla="*/ 0 w 9"/>
                <a:gd name="T7" fmla="*/ 0 h 8"/>
                <a:gd name="T8" fmla="*/ 0 w 9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7"/>
                  </a:moveTo>
                  <a:lnTo>
                    <a:pt x="8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5" name="Freeform 504"/>
            <p:cNvSpPr>
              <a:spLocks/>
            </p:cNvSpPr>
            <p:nvPr/>
          </p:nvSpPr>
          <p:spPr bwMode="auto">
            <a:xfrm>
              <a:off x="1614" y="3283"/>
              <a:ext cx="8" cy="9"/>
            </a:xfrm>
            <a:custGeom>
              <a:avLst/>
              <a:gdLst>
                <a:gd name="T0" fmla="*/ 0 w 8"/>
                <a:gd name="T1" fmla="*/ 8 h 9"/>
                <a:gd name="T2" fmla="*/ 7 w 8"/>
                <a:gd name="T3" fmla="*/ 8 h 9"/>
                <a:gd name="T4" fmla="*/ 7 w 8"/>
                <a:gd name="T5" fmla="*/ 0 h 9"/>
                <a:gd name="T6" fmla="*/ 0 w 8"/>
                <a:gd name="T7" fmla="*/ 0 h 9"/>
                <a:gd name="T8" fmla="*/ 0 w 8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8"/>
                  </a:move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6" name="Freeform 505"/>
            <p:cNvSpPr>
              <a:spLocks/>
            </p:cNvSpPr>
            <p:nvPr/>
          </p:nvSpPr>
          <p:spPr bwMode="auto">
            <a:xfrm>
              <a:off x="1614" y="3283"/>
              <a:ext cx="8" cy="9"/>
            </a:xfrm>
            <a:custGeom>
              <a:avLst/>
              <a:gdLst>
                <a:gd name="T0" fmla="*/ 0 w 8"/>
                <a:gd name="T1" fmla="*/ 8 h 9"/>
                <a:gd name="T2" fmla="*/ 7 w 8"/>
                <a:gd name="T3" fmla="*/ 8 h 9"/>
                <a:gd name="T4" fmla="*/ 7 w 8"/>
                <a:gd name="T5" fmla="*/ 0 h 9"/>
                <a:gd name="T6" fmla="*/ 0 w 8"/>
                <a:gd name="T7" fmla="*/ 0 h 9"/>
                <a:gd name="T8" fmla="*/ 0 w 8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8"/>
                  </a:move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7" name="Freeform 506"/>
            <p:cNvSpPr>
              <a:spLocks/>
            </p:cNvSpPr>
            <p:nvPr/>
          </p:nvSpPr>
          <p:spPr bwMode="auto">
            <a:xfrm>
              <a:off x="1680" y="3235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8" name="Freeform 507"/>
            <p:cNvSpPr>
              <a:spLocks/>
            </p:cNvSpPr>
            <p:nvPr/>
          </p:nvSpPr>
          <p:spPr bwMode="auto">
            <a:xfrm>
              <a:off x="1680" y="3235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49" name="Freeform 508"/>
            <p:cNvSpPr>
              <a:spLocks/>
            </p:cNvSpPr>
            <p:nvPr/>
          </p:nvSpPr>
          <p:spPr bwMode="auto">
            <a:xfrm>
              <a:off x="1746" y="3174"/>
              <a:ext cx="8" cy="9"/>
            </a:xfrm>
            <a:custGeom>
              <a:avLst/>
              <a:gdLst>
                <a:gd name="T0" fmla="*/ 0 w 8"/>
                <a:gd name="T1" fmla="*/ 8 h 9"/>
                <a:gd name="T2" fmla="*/ 7 w 8"/>
                <a:gd name="T3" fmla="*/ 8 h 9"/>
                <a:gd name="T4" fmla="*/ 7 w 8"/>
                <a:gd name="T5" fmla="*/ 0 h 9"/>
                <a:gd name="T6" fmla="*/ 0 w 8"/>
                <a:gd name="T7" fmla="*/ 0 h 9"/>
                <a:gd name="T8" fmla="*/ 0 w 8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8"/>
                  </a:move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50" name="Freeform 509"/>
            <p:cNvSpPr>
              <a:spLocks/>
            </p:cNvSpPr>
            <p:nvPr/>
          </p:nvSpPr>
          <p:spPr bwMode="auto">
            <a:xfrm>
              <a:off x="1746" y="3174"/>
              <a:ext cx="8" cy="9"/>
            </a:xfrm>
            <a:custGeom>
              <a:avLst/>
              <a:gdLst>
                <a:gd name="T0" fmla="*/ 0 w 8"/>
                <a:gd name="T1" fmla="*/ 8 h 9"/>
                <a:gd name="T2" fmla="*/ 7 w 8"/>
                <a:gd name="T3" fmla="*/ 8 h 9"/>
                <a:gd name="T4" fmla="*/ 7 w 8"/>
                <a:gd name="T5" fmla="*/ 0 h 9"/>
                <a:gd name="T6" fmla="*/ 0 w 8"/>
                <a:gd name="T7" fmla="*/ 0 h 9"/>
                <a:gd name="T8" fmla="*/ 0 w 8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8"/>
                  </a:move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51" name="Freeform 510"/>
            <p:cNvSpPr>
              <a:spLocks/>
            </p:cNvSpPr>
            <p:nvPr/>
          </p:nvSpPr>
          <p:spPr bwMode="auto">
            <a:xfrm>
              <a:off x="1812" y="3102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52" name="Freeform 511"/>
            <p:cNvSpPr>
              <a:spLocks/>
            </p:cNvSpPr>
            <p:nvPr/>
          </p:nvSpPr>
          <p:spPr bwMode="auto">
            <a:xfrm>
              <a:off x="1812" y="3102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53" name="Freeform 512"/>
            <p:cNvSpPr>
              <a:spLocks/>
            </p:cNvSpPr>
            <p:nvPr/>
          </p:nvSpPr>
          <p:spPr bwMode="auto">
            <a:xfrm>
              <a:off x="1878" y="3005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54" name="Freeform 513"/>
            <p:cNvSpPr>
              <a:spLocks/>
            </p:cNvSpPr>
            <p:nvPr/>
          </p:nvSpPr>
          <p:spPr bwMode="auto">
            <a:xfrm>
              <a:off x="1878" y="3005"/>
              <a:ext cx="8" cy="8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w 8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55" name="Freeform 514"/>
            <p:cNvSpPr>
              <a:spLocks/>
            </p:cNvSpPr>
            <p:nvPr/>
          </p:nvSpPr>
          <p:spPr bwMode="auto">
            <a:xfrm>
              <a:off x="1943" y="2890"/>
              <a:ext cx="9" cy="8"/>
            </a:xfrm>
            <a:custGeom>
              <a:avLst/>
              <a:gdLst>
                <a:gd name="T0" fmla="*/ 0 w 9"/>
                <a:gd name="T1" fmla="*/ 7 h 8"/>
                <a:gd name="T2" fmla="*/ 8 w 9"/>
                <a:gd name="T3" fmla="*/ 7 h 8"/>
                <a:gd name="T4" fmla="*/ 8 w 9"/>
                <a:gd name="T5" fmla="*/ 0 h 8"/>
                <a:gd name="T6" fmla="*/ 0 w 9"/>
                <a:gd name="T7" fmla="*/ 0 h 8"/>
                <a:gd name="T8" fmla="*/ 0 w 9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7"/>
                  </a:moveTo>
                  <a:lnTo>
                    <a:pt x="8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444444"/>
            </a:solidFill>
            <a:ln w="12700" cap="rnd" cmpd="sng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256" name="Rectangle 515"/>
            <p:cNvSpPr>
              <a:spLocks noChangeArrowheads="1"/>
            </p:cNvSpPr>
            <p:nvPr/>
          </p:nvSpPr>
          <p:spPr bwMode="auto">
            <a:xfrm>
              <a:off x="692" y="3567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0257" name="Rectangle 516"/>
            <p:cNvSpPr>
              <a:spLocks noChangeArrowheads="1"/>
            </p:cNvSpPr>
            <p:nvPr/>
          </p:nvSpPr>
          <p:spPr bwMode="auto">
            <a:xfrm>
              <a:off x="824" y="3567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0258" name="Rectangle 517"/>
            <p:cNvSpPr>
              <a:spLocks noChangeArrowheads="1"/>
            </p:cNvSpPr>
            <p:nvPr/>
          </p:nvSpPr>
          <p:spPr bwMode="auto">
            <a:xfrm>
              <a:off x="955" y="3567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0259" name="Rectangle 518"/>
            <p:cNvSpPr>
              <a:spLocks noChangeArrowheads="1"/>
            </p:cNvSpPr>
            <p:nvPr/>
          </p:nvSpPr>
          <p:spPr bwMode="auto">
            <a:xfrm>
              <a:off x="1087" y="3567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0260" name="Rectangle 519"/>
            <p:cNvSpPr>
              <a:spLocks noChangeArrowheads="1"/>
            </p:cNvSpPr>
            <p:nvPr/>
          </p:nvSpPr>
          <p:spPr bwMode="auto">
            <a:xfrm>
              <a:off x="1219" y="3567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0261" name="Rectangle 520"/>
            <p:cNvSpPr>
              <a:spLocks noChangeArrowheads="1"/>
            </p:cNvSpPr>
            <p:nvPr/>
          </p:nvSpPr>
          <p:spPr bwMode="auto">
            <a:xfrm>
              <a:off x="1339" y="3567"/>
              <a:ext cx="178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80262" name="Rectangle 521"/>
            <p:cNvSpPr>
              <a:spLocks noChangeArrowheads="1"/>
            </p:cNvSpPr>
            <p:nvPr/>
          </p:nvSpPr>
          <p:spPr bwMode="auto">
            <a:xfrm>
              <a:off x="1470" y="3567"/>
              <a:ext cx="178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80263" name="Rectangle 522"/>
            <p:cNvSpPr>
              <a:spLocks noChangeArrowheads="1"/>
            </p:cNvSpPr>
            <p:nvPr/>
          </p:nvSpPr>
          <p:spPr bwMode="auto">
            <a:xfrm>
              <a:off x="1602" y="3567"/>
              <a:ext cx="178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80264" name="Rectangle 523"/>
            <p:cNvSpPr>
              <a:spLocks noChangeArrowheads="1"/>
            </p:cNvSpPr>
            <p:nvPr/>
          </p:nvSpPr>
          <p:spPr bwMode="auto">
            <a:xfrm>
              <a:off x="1734" y="3567"/>
              <a:ext cx="178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80265" name="Rectangle 524"/>
            <p:cNvSpPr>
              <a:spLocks noChangeArrowheads="1"/>
            </p:cNvSpPr>
            <p:nvPr/>
          </p:nvSpPr>
          <p:spPr bwMode="auto">
            <a:xfrm>
              <a:off x="1866" y="3567"/>
              <a:ext cx="178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80266" name="Rectangle 525"/>
            <p:cNvSpPr>
              <a:spLocks noChangeArrowheads="1"/>
            </p:cNvSpPr>
            <p:nvPr/>
          </p:nvSpPr>
          <p:spPr bwMode="auto">
            <a:xfrm>
              <a:off x="668" y="3532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0267" name="Rectangle 526"/>
            <p:cNvSpPr>
              <a:spLocks noChangeArrowheads="1"/>
            </p:cNvSpPr>
            <p:nvPr/>
          </p:nvSpPr>
          <p:spPr bwMode="auto">
            <a:xfrm>
              <a:off x="668" y="3411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0268" name="Rectangle 527"/>
            <p:cNvSpPr>
              <a:spLocks noChangeArrowheads="1"/>
            </p:cNvSpPr>
            <p:nvPr/>
          </p:nvSpPr>
          <p:spPr bwMode="auto">
            <a:xfrm>
              <a:off x="668" y="3290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0269" name="Rectangle 528"/>
            <p:cNvSpPr>
              <a:spLocks noChangeArrowheads="1"/>
            </p:cNvSpPr>
            <p:nvPr/>
          </p:nvSpPr>
          <p:spPr bwMode="auto">
            <a:xfrm>
              <a:off x="668" y="3168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0270" name="Rectangle 529"/>
            <p:cNvSpPr>
              <a:spLocks noChangeArrowheads="1"/>
            </p:cNvSpPr>
            <p:nvPr/>
          </p:nvSpPr>
          <p:spPr bwMode="auto">
            <a:xfrm>
              <a:off x="668" y="3047"/>
              <a:ext cx="146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0271" name="Rectangle 530"/>
            <p:cNvSpPr>
              <a:spLocks noChangeArrowheads="1"/>
            </p:cNvSpPr>
            <p:nvPr/>
          </p:nvSpPr>
          <p:spPr bwMode="auto">
            <a:xfrm>
              <a:off x="645" y="2926"/>
              <a:ext cx="178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80272" name="Rectangle 531"/>
            <p:cNvSpPr>
              <a:spLocks noChangeArrowheads="1"/>
            </p:cNvSpPr>
            <p:nvPr/>
          </p:nvSpPr>
          <p:spPr bwMode="auto">
            <a:xfrm>
              <a:off x="645" y="2805"/>
              <a:ext cx="178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pt-BR" sz="700">
                  <a:solidFill>
                    <a:schemeClr val="bg2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79878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809625"/>
          </a:xfrm>
        </p:spPr>
        <p:txBody>
          <a:bodyPr/>
          <a:lstStyle/>
          <a:p>
            <a:r>
              <a:rPr lang="pt-BR" sz="3400" smtClean="0"/>
              <a:t>Eficiência Técnico-econômica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1023938"/>
          </a:xfrm>
        </p:spPr>
        <p:txBody>
          <a:bodyPr/>
          <a:lstStyle/>
          <a:p>
            <a:r>
              <a:rPr lang="pt-BR" smtClean="0"/>
              <a:t>Custos Totais para a Sociedade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57188" y="1571625"/>
            <a:ext cx="8358187" cy="4429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Custos para os Organismos Rodoviários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Construção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Manutenção (Corretiva ou Preventiva)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Reabilitação (Reforço ou Reconstrução)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Custos para os Usuários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Operação dos Veículos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Tempo de viagem (passageiros e cargas)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Acidentes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Ambientais (consumo de combustível e emissão de poluentes)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1023938"/>
          </a:xfrm>
        </p:spPr>
        <p:txBody>
          <a:bodyPr/>
          <a:lstStyle/>
          <a:p>
            <a:r>
              <a:rPr lang="pt-BR" smtClean="0"/>
              <a:t>Composição dos Custos Totais para a Sociedade</a:t>
            </a:r>
          </a:p>
        </p:txBody>
      </p:sp>
      <p:graphicFrame>
        <p:nvGraphicFramePr>
          <p:cNvPr id="7170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03438" y="1963738"/>
          <a:ext cx="4335462" cy="2924175"/>
        </p:xfrm>
        <a:graphic>
          <a:graphicData uri="http://schemas.openxmlformats.org/presentationml/2006/ole">
            <p:oleObj spid="_x0000_s7170" name="Chart" r:id="rId4" imgW="4343535" imgH="2933700" progId="MSGraph.Chart.8">
              <p:embed followColorScheme="textAndBackground"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85775" y="1571625"/>
            <a:ext cx="2228850" cy="213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0"/>
              </a:spcBef>
            </a:pPr>
            <a:r>
              <a:rPr lang="pt-BR" sz="1900">
                <a:solidFill>
                  <a:schemeClr val="accent1"/>
                </a:solidFill>
                <a:latin typeface="Arial" charset="0"/>
              </a:rPr>
              <a:t>CONSTRUÇÃO</a:t>
            </a:r>
            <a:r>
              <a:rPr lang="pt-BR" sz="1900">
                <a:latin typeface="Arial" charset="0"/>
              </a:rPr>
              <a:t/>
            </a:r>
            <a:br>
              <a:rPr lang="pt-BR" sz="1900">
                <a:latin typeface="Arial" charset="0"/>
              </a:rPr>
            </a:br>
            <a:r>
              <a:rPr lang="pt-BR" sz="1900">
                <a:latin typeface="Arial" charset="0"/>
              </a:rPr>
              <a:t>Desapropriação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Terraplenagem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Pavimento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Pontes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Drenagem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Sinalização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500813" y="1955800"/>
            <a:ext cx="1944687" cy="1258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spcBef>
                <a:spcPct val="0"/>
              </a:spcBef>
            </a:pPr>
            <a:r>
              <a:rPr lang="pt-BR" sz="1900">
                <a:solidFill>
                  <a:schemeClr val="accent1"/>
                </a:solidFill>
                <a:latin typeface="Arial" charset="0"/>
              </a:rPr>
              <a:t>MANUTENÇÃO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Rotina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Pavimentos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Pontes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829300" y="3956050"/>
            <a:ext cx="3171825" cy="966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spcBef>
                <a:spcPct val="0"/>
              </a:spcBef>
            </a:pPr>
            <a:r>
              <a:rPr lang="pt-BR" sz="1900">
                <a:solidFill>
                  <a:schemeClr val="accent1"/>
                </a:solidFill>
                <a:latin typeface="Arial" charset="0"/>
              </a:rPr>
              <a:t>OPERAÇÃO DO SISTEMA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Tráfego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Segurança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408488" y="4802188"/>
            <a:ext cx="1520825" cy="1260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spcBef>
                <a:spcPct val="0"/>
              </a:spcBef>
            </a:pPr>
            <a:r>
              <a:rPr lang="pt-BR" sz="1900">
                <a:solidFill>
                  <a:schemeClr val="accent1"/>
                </a:solidFill>
                <a:latin typeface="Arial" charset="0"/>
              </a:rPr>
              <a:t>EXTERNOS</a:t>
            </a:r>
            <a:r>
              <a:rPr lang="pt-BR" sz="1900">
                <a:latin typeface="Arial" charset="0"/>
              </a:rPr>
              <a:t/>
            </a:r>
            <a:br>
              <a:rPr lang="pt-BR" sz="1900">
                <a:latin typeface="Arial" charset="0"/>
              </a:rPr>
            </a:br>
            <a:r>
              <a:rPr lang="pt-BR" sz="1900">
                <a:latin typeface="Arial" charset="0"/>
              </a:rPr>
              <a:t>Acidentes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Poluição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Acessos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85750" y="3935413"/>
            <a:ext cx="1970088" cy="213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0"/>
              </a:spcBef>
            </a:pPr>
            <a:r>
              <a:rPr lang="pt-BR" sz="1900">
                <a:solidFill>
                  <a:schemeClr val="accent1"/>
                </a:solidFill>
                <a:latin typeface="Arial" charset="0"/>
              </a:rPr>
              <a:t>USUÁRIOS</a:t>
            </a:r>
            <a:r>
              <a:rPr lang="pt-BR" sz="1900">
                <a:latin typeface="Arial" charset="0"/>
              </a:rPr>
              <a:t/>
            </a:r>
            <a:br>
              <a:rPr lang="pt-BR" sz="1900">
                <a:latin typeface="Arial" charset="0"/>
              </a:rPr>
            </a:br>
            <a:r>
              <a:rPr lang="pt-BR" sz="1900">
                <a:latin typeface="Arial" charset="0"/>
              </a:rPr>
              <a:t>Combustível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Lubrificantes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Manutenção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Depreciação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Tempo</a:t>
            </a:r>
          </a:p>
          <a:p>
            <a:pPr>
              <a:spcBef>
                <a:spcPct val="0"/>
              </a:spcBef>
            </a:pPr>
            <a:r>
              <a:rPr lang="pt-BR" sz="1900">
                <a:latin typeface="Arial" charset="0"/>
              </a:rPr>
              <a:t>Acidentes</a:t>
            </a: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5965825" y="2401888"/>
            <a:ext cx="320675" cy="98425"/>
          </a:xfrm>
          <a:custGeom>
            <a:avLst/>
            <a:gdLst>
              <a:gd name="T0" fmla="*/ 2147483647 w 202"/>
              <a:gd name="T1" fmla="*/ 0 h 62"/>
              <a:gd name="T2" fmla="*/ 2147483647 w 202"/>
              <a:gd name="T3" fmla="*/ 2147483647 h 62"/>
              <a:gd name="T4" fmla="*/ 2147483647 w 202"/>
              <a:gd name="T5" fmla="*/ 2147483647 h 62"/>
              <a:gd name="T6" fmla="*/ 2147483647 w 202"/>
              <a:gd name="T7" fmla="*/ 2147483647 h 62"/>
              <a:gd name="T8" fmla="*/ 2147483647 w 202"/>
              <a:gd name="T9" fmla="*/ 2147483647 h 62"/>
              <a:gd name="T10" fmla="*/ 2147483647 w 202"/>
              <a:gd name="T11" fmla="*/ 2147483647 h 62"/>
              <a:gd name="T12" fmla="*/ 2147483647 w 202"/>
              <a:gd name="T13" fmla="*/ 2147483647 h 62"/>
              <a:gd name="T14" fmla="*/ 2147483647 w 202"/>
              <a:gd name="T15" fmla="*/ 2147483647 h 62"/>
              <a:gd name="T16" fmla="*/ 2147483647 w 202"/>
              <a:gd name="T17" fmla="*/ 2147483647 h 62"/>
              <a:gd name="T18" fmla="*/ 2147483647 w 202"/>
              <a:gd name="T19" fmla="*/ 2147483647 h 62"/>
              <a:gd name="T20" fmla="*/ 2147483647 w 202"/>
              <a:gd name="T21" fmla="*/ 2147483647 h 62"/>
              <a:gd name="T22" fmla="*/ 2147483647 w 202"/>
              <a:gd name="T23" fmla="*/ 2147483647 h 62"/>
              <a:gd name="T24" fmla="*/ 2147483647 w 202"/>
              <a:gd name="T25" fmla="*/ 2147483647 h 62"/>
              <a:gd name="T26" fmla="*/ 2147483647 w 202"/>
              <a:gd name="T27" fmla="*/ 2147483647 h 62"/>
              <a:gd name="T28" fmla="*/ 2147483647 w 202"/>
              <a:gd name="T29" fmla="*/ 2147483647 h 62"/>
              <a:gd name="T30" fmla="*/ 2147483647 w 202"/>
              <a:gd name="T31" fmla="*/ 2147483647 h 62"/>
              <a:gd name="T32" fmla="*/ 2147483647 w 202"/>
              <a:gd name="T33" fmla="*/ 2147483647 h 62"/>
              <a:gd name="T34" fmla="*/ 2147483647 w 202"/>
              <a:gd name="T35" fmla="*/ 2147483647 h 62"/>
              <a:gd name="T36" fmla="*/ 2147483647 w 202"/>
              <a:gd name="T37" fmla="*/ 2147483647 h 62"/>
              <a:gd name="T38" fmla="*/ 2147483647 w 202"/>
              <a:gd name="T39" fmla="*/ 2147483647 h 62"/>
              <a:gd name="T40" fmla="*/ 2147483647 w 202"/>
              <a:gd name="T41" fmla="*/ 2147483647 h 62"/>
              <a:gd name="T42" fmla="*/ 2147483647 w 202"/>
              <a:gd name="T43" fmla="*/ 2147483647 h 62"/>
              <a:gd name="T44" fmla="*/ 2147483647 w 202"/>
              <a:gd name="T45" fmla="*/ 2147483647 h 62"/>
              <a:gd name="T46" fmla="*/ 2147483647 w 202"/>
              <a:gd name="T47" fmla="*/ 2147483647 h 62"/>
              <a:gd name="T48" fmla="*/ 2147483647 w 202"/>
              <a:gd name="T49" fmla="*/ 2147483647 h 62"/>
              <a:gd name="T50" fmla="*/ 2147483647 w 202"/>
              <a:gd name="T51" fmla="*/ 2147483647 h 62"/>
              <a:gd name="T52" fmla="*/ 2147483647 w 202"/>
              <a:gd name="T53" fmla="*/ 2147483647 h 62"/>
              <a:gd name="T54" fmla="*/ 2147483647 w 202"/>
              <a:gd name="T55" fmla="*/ 2147483647 h 62"/>
              <a:gd name="T56" fmla="*/ 2147483647 w 202"/>
              <a:gd name="T57" fmla="*/ 2147483647 h 62"/>
              <a:gd name="T58" fmla="*/ 2147483647 w 202"/>
              <a:gd name="T59" fmla="*/ 2147483647 h 62"/>
              <a:gd name="T60" fmla="*/ 2147483647 w 202"/>
              <a:gd name="T61" fmla="*/ 2147483647 h 62"/>
              <a:gd name="T62" fmla="*/ 0 w 202"/>
              <a:gd name="T63" fmla="*/ 2147483647 h 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2"/>
              <a:gd name="T97" fmla="*/ 0 h 62"/>
              <a:gd name="T98" fmla="*/ 202 w 202"/>
              <a:gd name="T99" fmla="*/ 62 h 6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2" h="62">
                <a:moveTo>
                  <a:pt x="201" y="0"/>
                </a:moveTo>
                <a:lnTo>
                  <a:pt x="199" y="1"/>
                </a:lnTo>
                <a:lnTo>
                  <a:pt x="197" y="1"/>
                </a:lnTo>
                <a:lnTo>
                  <a:pt x="194" y="2"/>
                </a:lnTo>
                <a:lnTo>
                  <a:pt x="191" y="3"/>
                </a:lnTo>
                <a:lnTo>
                  <a:pt x="187" y="4"/>
                </a:lnTo>
                <a:lnTo>
                  <a:pt x="182" y="6"/>
                </a:lnTo>
                <a:lnTo>
                  <a:pt x="177" y="7"/>
                </a:lnTo>
                <a:lnTo>
                  <a:pt x="171" y="9"/>
                </a:lnTo>
                <a:lnTo>
                  <a:pt x="164" y="11"/>
                </a:lnTo>
                <a:lnTo>
                  <a:pt x="158" y="13"/>
                </a:lnTo>
                <a:lnTo>
                  <a:pt x="151" y="15"/>
                </a:lnTo>
                <a:lnTo>
                  <a:pt x="143" y="17"/>
                </a:lnTo>
                <a:lnTo>
                  <a:pt x="136" y="20"/>
                </a:lnTo>
                <a:lnTo>
                  <a:pt x="128" y="22"/>
                </a:lnTo>
                <a:lnTo>
                  <a:pt x="120" y="25"/>
                </a:lnTo>
                <a:lnTo>
                  <a:pt x="111" y="27"/>
                </a:lnTo>
                <a:lnTo>
                  <a:pt x="103" y="29"/>
                </a:lnTo>
                <a:lnTo>
                  <a:pt x="94" y="32"/>
                </a:lnTo>
                <a:lnTo>
                  <a:pt x="86" y="35"/>
                </a:lnTo>
                <a:lnTo>
                  <a:pt x="78" y="37"/>
                </a:lnTo>
                <a:lnTo>
                  <a:pt x="69" y="40"/>
                </a:lnTo>
                <a:lnTo>
                  <a:pt x="61" y="42"/>
                </a:lnTo>
                <a:lnTo>
                  <a:pt x="53" y="45"/>
                </a:lnTo>
                <a:lnTo>
                  <a:pt x="45" y="47"/>
                </a:lnTo>
                <a:lnTo>
                  <a:pt x="38" y="49"/>
                </a:lnTo>
                <a:lnTo>
                  <a:pt x="30" y="51"/>
                </a:lnTo>
                <a:lnTo>
                  <a:pt x="23" y="53"/>
                </a:lnTo>
                <a:lnTo>
                  <a:pt x="17" y="55"/>
                </a:lnTo>
                <a:lnTo>
                  <a:pt x="11" y="57"/>
                </a:lnTo>
                <a:lnTo>
                  <a:pt x="5" y="59"/>
                </a:lnTo>
                <a:lnTo>
                  <a:pt x="0" y="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6000750" y="3760788"/>
            <a:ext cx="384175" cy="96837"/>
          </a:xfrm>
          <a:custGeom>
            <a:avLst/>
            <a:gdLst>
              <a:gd name="T0" fmla="*/ 2147483647 w 242"/>
              <a:gd name="T1" fmla="*/ 2147483647 h 61"/>
              <a:gd name="T2" fmla="*/ 2147483647 w 242"/>
              <a:gd name="T3" fmla="*/ 2147483647 h 61"/>
              <a:gd name="T4" fmla="*/ 2147483647 w 242"/>
              <a:gd name="T5" fmla="*/ 2147483647 h 61"/>
              <a:gd name="T6" fmla="*/ 2147483647 w 242"/>
              <a:gd name="T7" fmla="*/ 2147483647 h 61"/>
              <a:gd name="T8" fmla="*/ 2147483647 w 242"/>
              <a:gd name="T9" fmla="*/ 2147483647 h 61"/>
              <a:gd name="T10" fmla="*/ 2147483647 w 242"/>
              <a:gd name="T11" fmla="*/ 2147483647 h 61"/>
              <a:gd name="T12" fmla="*/ 2147483647 w 242"/>
              <a:gd name="T13" fmla="*/ 2147483647 h 61"/>
              <a:gd name="T14" fmla="*/ 2147483647 w 242"/>
              <a:gd name="T15" fmla="*/ 2147483647 h 61"/>
              <a:gd name="T16" fmla="*/ 2147483647 w 242"/>
              <a:gd name="T17" fmla="*/ 2147483647 h 61"/>
              <a:gd name="T18" fmla="*/ 2147483647 w 242"/>
              <a:gd name="T19" fmla="*/ 2147483647 h 61"/>
              <a:gd name="T20" fmla="*/ 2147483647 w 242"/>
              <a:gd name="T21" fmla="*/ 2147483647 h 61"/>
              <a:gd name="T22" fmla="*/ 2147483647 w 242"/>
              <a:gd name="T23" fmla="*/ 2147483647 h 61"/>
              <a:gd name="T24" fmla="*/ 2147483647 w 242"/>
              <a:gd name="T25" fmla="*/ 2147483647 h 61"/>
              <a:gd name="T26" fmla="*/ 2147483647 w 242"/>
              <a:gd name="T27" fmla="*/ 2147483647 h 61"/>
              <a:gd name="T28" fmla="*/ 2147483647 w 242"/>
              <a:gd name="T29" fmla="*/ 2147483647 h 61"/>
              <a:gd name="T30" fmla="*/ 2147483647 w 242"/>
              <a:gd name="T31" fmla="*/ 2147483647 h 61"/>
              <a:gd name="T32" fmla="*/ 2147483647 w 242"/>
              <a:gd name="T33" fmla="*/ 2147483647 h 61"/>
              <a:gd name="T34" fmla="*/ 2147483647 w 242"/>
              <a:gd name="T35" fmla="*/ 2147483647 h 61"/>
              <a:gd name="T36" fmla="*/ 2147483647 w 242"/>
              <a:gd name="T37" fmla="*/ 2147483647 h 61"/>
              <a:gd name="T38" fmla="*/ 2147483647 w 242"/>
              <a:gd name="T39" fmla="*/ 2147483647 h 61"/>
              <a:gd name="T40" fmla="*/ 2147483647 w 242"/>
              <a:gd name="T41" fmla="*/ 2147483647 h 61"/>
              <a:gd name="T42" fmla="*/ 2147483647 w 242"/>
              <a:gd name="T43" fmla="*/ 2147483647 h 61"/>
              <a:gd name="T44" fmla="*/ 2147483647 w 242"/>
              <a:gd name="T45" fmla="*/ 2147483647 h 61"/>
              <a:gd name="T46" fmla="*/ 2147483647 w 242"/>
              <a:gd name="T47" fmla="*/ 2147483647 h 61"/>
              <a:gd name="T48" fmla="*/ 2147483647 w 242"/>
              <a:gd name="T49" fmla="*/ 2147483647 h 61"/>
              <a:gd name="T50" fmla="*/ 2147483647 w 242"/>
              <a:gd name="T51" fmla="*/ 2147483647 h 61"/>
              <a:gd name="T52" fmla="*/ 2147483647 w 242"/>
              <a:gd name="T53" fmla="*/ 2147483647 h 61"/>
              <a:gd name="T54" fmla="*/ 2147483647 w 242"/>
              <a:gd name="T55" fmla="*/ 2147483647 h 61"/>
              <a:gd name="T56" fmla="*/ 2147483647 w 242"/>
              <a:gd name="T57" fmla="*/ 2147483647 h 61"/>
              <a:gd name="T58" fmla="*/ 2147483647 w 242"/>
              <a:gd name="T59" fmla="*/ 2147483647 h 61"/>
              <a:gd name="T60" fmla="*/ 2147483647 w 242"/>
              <a:gd name="T61" fmla="*/ 2147483647 h 61"/>
              <a:gd name="T62" fmla="*/ 0 w 242"/>
              <a:gd name="T63" fmla="*/ 0 h 6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2"/>
              <a:gd name="T97" fmla="*/ 0 h 61"/>
              <a:gd name="T98" fmla="*/ 242 w 242"/>
              <a:gd name="T99" fmla="*/ 61 h 6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2" h="61">
                <a:moveTo>
                  <a:pt x="241" y="60"/>
                </a:moveTo>
                <a:lnTo>
                  <a:pt x="238" y="59"/>
                </a:lnTo>
                <a:lnTo>
                  <a:pt x="236" y="59"/>
                </a:lnTo>
                <a:lnTo>
                  <a:pt x="233" y="58"/>
                </a:lnTo>
                <a:lnTo>
                  <a:pt x="228" y="57"/>
                </a:lnTo>
                <a:lnTo>
                  <a:pt x="224" y="56"/>
                </a:lnTo>
                <a:lnTo>
                  <a:pt x="218" y="54"/>
                </a:lnTo>
                <a:lnTo>
                  <a:pt x="212" y="53"/>
                </a:lnTo>
                <a:lnTo>
                  <a:pt x="204" y="51"/>
                </a:lnTo>
                <a:lnTo>
                  <a:pt x="197" y="49"/>
                </a:lnTo>
                <a:lnTo>
                  <a:pt x="189" y="47"/>
                </a:lnTo>
                <a:lnTo>
                  <a:pt x="180" y="45"/>
                </a:lnTo>
                <a:lnTo>
                  <a:pt x="171" y="43"/>
                </a:lnTo>
                <a:lnTo>
                  <a:pt x="162" y="40"/>
                </a:lnTo>
                <a:lnTo>
                  <a:pt x="152" y="38"/>
                </a:lnTo>
                <a:lnTo>
                  <a:pt x="143" y="35"/>
                </a:lnTo>
                <a:lnTo>
                  <a:pt x="133" y="33"/>
                </a:lnTo>
                <a:lnTo>
                  <a:pt x="123" y="31"/>
                </a:lnTo>
                <a:lnTo>
                  <a:pt x="112" y="28"/>
                </a:lnTo>
                <a:lnTo>
                  <a:pt x="102" y="25"/>
                </a:lnTo>
                <a:lnTo>
                  <a:pt x="92" y="23"/>
                </a:lnTo>
                <a:lnTo>
                  <a:pt x="82" y="20"/>
                </a:lnTo>
                <a:lnTo>
                  <a:pt x="72" y="18"/>
                </a:lnTo>
                <a:lnTo>
                  <a:pt x="63" y="15"/>
                </a:lnTo>
                <a:lnTo>
                  <a:pt x="53" y="13"/>
                </a:lnTo>
                <a:lnTo>
                  <a:pt x="44" y="11"/>
                </a:lnTo>
                <a:lnTo>
                  <a:pt x="36" y="9"/>
                </a:lnTo>
                <a:lnTo>
                  <a:pt x="27" y="7"/>
                </a:lnTo>
                <a:lnTo>
                  <a:pt x="20" y="5"/>
                </a:lnTo>
                <a:lnTo>
                  <a:pt x="12" y="3"/>
                </a:lnTo>
                <a:lnTo>
                  <a:pt x="6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5181600" y="4537075"/>
            <a:ext cx="1588" cy="177800"/>
          </a:xfrm>
          <a:custGeom>
            <a:avLst/>
            <a:gdLst>
              <a:gd name="T0" fmla="*/ 0 w 1"/>
              <a:gd name="T1" fmla="*/ 2147483647 h 112"/>
              <a:gd name="T2" fmla="*/ 0 w 1"/>
              <a:gd name="T3" fmla="*/ 2147483647 h 112"/>
              <a:gd name="T4" fmla="*/ 0 w 1"/>
              <a:gd name="T5" fmla="*/ 2147483647 h 112"/>
              <a:gd name="T6" fmla="*/ 0 w 1"/>
              <a:gd name="T7" fmla="*/ 2147483647 h 112"/>
              <a:gd name="T8" fmla="*/ 0 w 1"/>
              <a:gd name="T9" fmla="*/ 2147483647 h 112"/>
              <a:gd name="T10" fmla="*/ 0 w 1"/>
              <a:gd name="T11" fmla="*/ 2147483647 h 112"/>
              <a:gd name="T12" fmla="*/ 0 w 1"/>
              <a:gd name="T13" fmla="*/ 2147483647 h 112"/>
              <a:gd name="T14" fmla="*/ 0 w 1"/>
              <a:gd name="T15" fmla="*/ 2147483647 h 112"/>
              <a:gd name="T16" fmla="*/ 0 w 1"/>
              <a:gd name="T17" fmla="*/ 2147483647 h 112"/>
              <a:gd name="T18" fmla="*/ 0 w 1"/>
              <a:gd name="T19" fmla="*/ 2147483647 h 112"/>
              <a:gd name="T20" fmla="*/ 0 w 1"/>
              <a:gd name="T21" fmla="*/ 2147483647 h 112"/>
              <a:gd name="T22" fmla="*/ 0 w 1"/>
              <a:gd name="T23" fmla="*/ 2147483647 h 112"/>
              <a:gd name="T24" fmla="*/ 0 w 1"/>
              <a:gd name="T25" fmla="*/ 2147483647 h 112"/>
              <a:gd name="T26" fmla="*/ 0 w 1"/>
              <a:gd name="T27" fmla="*/ 2147483647 h 112"/>
              <a:gd name="T28" fmla="*/ 0 w 1"/>
              <a:gd name="T29" fmla="*/ 2147483647 h 112"/>
              <a:gd name="T30" fmla="*/ 0 w 1"/>
              <a:gd name="T31" fmla="*/ 2147483647 h 112"/>
              <a:gd name="T32" fmla="*/ 0 w 1"/>
              <a:gd name="T33" fmla="*/ 2147483647 h 112"/>
              <a:gd name="T34" fmla="*/ 0 w 1"/>
              <a:gd name="T35" fmla="*/ 2147483647 h 112"/>
              <a:gd name="T36" fmla="*/ 0 w 1"/>
              <a:gd name="T37" fmla="*/ 2147483647 h 112"/>
              <a:gd name="T38" fmla="*/ 0 w 1"/>
              <a:gd name="T39" fmla="*/ 2147483647 h 112"/>
              <a:gd name="T40" fmla="*/ 0 w 1"/>
              <a:gd name="T41" fmla="*/ 2147483647 h 112"/>
              <a:gd name="T42" fmla="*/ 0 w 1"/>
              <a:gd name="T43" fmla="*/ 2147483647 h 112"/>
              <a:gd name="T44" fmla="*/ 0 w 1"/>
              <a:gd name="T45" fmla="*/ 2147483647 h 112"/>
              <a:gd name="T46" fmla="*/ 0 w 1"/>
              <a:gd name="T47" fmla="*/ 2147483647 h 112"/>
              <a:gd name="T48" fmla="*/ 0 w 1"/>
              <a:gd name="T49" fmla="*/ 2147483647 h 112"/>
              <a:gd name="T50" fmla="*/ 0 w 1"/>
              <a:gd name="T51" fmla="*/ 2147483647 h 112"/>
              <a:gd name="T52" fmla="*/ 0 w 1"/>
              <a:gd name="T53" fmla="*/ 2147483647 h 112"/>
              <a:gd name="T54" fmla="*/ 0 w 1"/>
              <a:gd name="T55" fmla="*/ 2147483647 h 112"/>
              <a:gd name="T56" fmla="*/ 0 w 1"/>
              <a:gd name="T57" fmla="*/ 2147483647 h 112"/>
              <a:gd name="T58" fmla="*/ 0 w 1"/>
              <a:gd name="T59" fmla="*/ 2147483647 h 112"/>
              <a:gd name="T60" fmla="*/ 0 w 1"/>
              <a:gd name="T61" fmla="*/ 2147483647 h 112"/>
              <a:gd name="T62" fmla="*/ 0 w 1"/>
              <a:gd name="T63" fmla="*/ 0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"/>
              <a:gd name="T97" fmla="*/ 0 h 112"/>
              <a:gd name="T98" fmla="*/ 1 w 1"/>
              <a:gd name="T99" fmla="*/ 112 h 1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" h="112">
                <a:moveTo>
                  <a:pt x="0" y="111"/>
                </a:moveTo>
                <a:lnTo>
                  <a:pt x="0" y="109"/>
                </a:lnTo>
                <a:lnTo>
                  <a:pt x="0" y="108"/>
                </a:lnTo>
                <a:lnTo>
                  <a:pt x="0" y="107"/>
                </a:lnTo>
                <a:lnTo>
                  <a:pt x="0" y="105"/>
                </a:lnTo>
                <a:lnTo>
                  <a:pt x="0" y="103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0" y="90"/>
                </a:lnTo>
                <a:lnTo>
                  <a:pt x="0" y="87"/>
                </a:lnTo>
                <a:lnTo>
                  <a:pt x="0" y="83"/>
                </a:lnTo>
                <a:lnTo>
                  <a:pt x="0" y="79"/>
                </a:lnTo>
                <a:lnTo>
                  <a:pt x="0" y="74"/>
                </a:lnTo>
                <a:lnTo>
                  <a:pt x="0" y="70"/>
                </a:lnTo>
                <a:lnTo>
                  <a:pt x="0" y="65"/>
                </a:lnTo>
                <a:lnTo>
                  <a:pt x="0" y="61"/>
                </a:lnTo>
                <a:lnTo>
                  <a:pt x="0" y="56"/>
                </a:lnTo>
                <a:lnTo>
                  <a:pt x="0" y="52"/>
                </a:lnTo>
                <a:lnTo>
                  <a:pt x="0" y="47"/>
                </a:lnTo>
                <a:lnTo>
                  <a:pt x="0" y="43"/>
                </a:lnTo>
                <a:lnTo>
                  <a:pt x="0" y="38"/>
                </a:lnTo>
                <a:lnTo>
                  <a:pt x="0" y="33"/>
                </a:lnTo>
                <a:lnTo>
                  <a:pt x="0" y="29"/>
                </a:lnTo>
                <a:lnTo>
                  <a:pt x="0" y="25"/>
                </a:lnTo>
                <a:lnTo>
                  <a:pt x="0" y="21"/>
                </a:lnTo>
                <a:lnTo>
                  <a:pt x="0" y="17"/>
                </a:lnTo>
                <a:lnTo>
                  <a:pt x="0" y="13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2000250" y="3929063"/>
            <a:ext cx="608013" cy="160337"/>
          </a:xfrm>
          <a:custGeom>
            <a:avLst/>
            <a:gdLst>
              <a:gd name="T0" fmla="*/ 0 w 383"/>
              <a:gd name="T1" fmla="*/ 2147483647 h 101"/>
              <a:gd name="T2" fmla="*/ 2147483647 w 383"/>
              <a:gd name="T3" fmla="*/ 2147483647 h 101"/>
              <a:gd name="T4" fmla="*/ 2147483647 w 383"/>
              <a:gd name="T5" fmla="*/ 2147483647 h 101"/>
              <a:gd name="T6" fmla="*/ 2147483647 w 383"/>
              <a:gd name="T7" fmla="*/ 2147483647 h 101"/>
              <a:gd name="T8" fmla="*/ 2147483647 w 383"/>
              <a:gd name="T9" fmla="*/ 2147483647 h 101"/>
              <a:gd name="T10" fmla="*/ 2147483647 w 383"/>
              <a:gd name="T11" fmla="*/ 2147483647 h 101"/>
              <a:gd name="T12" fmla="*/ 2147483647 w 383"/>
              <a:gd name="T13" fmla="*/ 2147483647 h 101"/>
              <a:gd name="T14" fmla="*/ 2147483647 w 383"/>
              <a:gd name="T15" fmla="*/ 2147483647 h 101"/>
              <a:gd name="T16" fmla="*/ 2147483647 w 383"/>
              <a:gd name="T17" fmla="*/ 2147483647 h 101"/>
              <a:gd name="T18" fmla="*/ 2147483647 w 383"/>
              <a:gd name="T19" fmla="*/ 2147483647 h 101"/>
              <a:gd name="T20" fmla="*/ 2147483647 w 383"/>
              <a:gd name="T21" fmla="*/ 2147483647 h 101"/>
              <a:gd name="T22" fmla="*/ 2147483647 w 383"/>
              <a:gd name="T23" fmla="*/ 2147483647 h 101"/>
              <a:gd name="T24" fmla="*/ 2147483647 w 383"/>
              <a:gd name="T25" fmla="*/ 2147483647 h 101"/>
              <a:gd name="T26" fmla="*/ 2147483647 w 383"/>
              <a:gd name="T27" fmla="*/ 2147483647 h 101"/>
              <a:gd name="T28" fmla="*/ 2147483647 w 383"/>
              <a:gd name="T29" fmla="*/ 2147483647 h 101"/>
              <a:gd name="T30" fmla="*/ 2147483647 w 383"/>
              <a:gd name="T31" fmla="*/ 2147483647 h 101"/>
              <a:gd name="T32" fmla="*/ 2147483647 w 383"/>
              <a:gd name="T33" fmla="*/ 2147483647 h 101"/>
              <a:gd name="T34" fmla="*/ 2147483647 w 383"/>
              <a:gd name="T35" fmla="*/ 2147483647 h 101"/>
              <a:gd name="T36" fmla="*/ 2147483647 w 383"/>
              <a:gd name="T37" fmla="*/ 2147483647 h 101"/>
              <a:gd name="T38" fmla="*/ 2147483647 w 383"/>
              <a:gd name="T39" fmla="*/ 2147483647 h 101"/>
              <a:gd name="T40" fmla="*/ 2147483647 w 383"/>
              <a:gd name="T41" fmla="*/ 2147483647 h 101"/>
              <a:gd name="T42" fmla="*/ 2147483647 w 383"/>
              <a:gd name="T43" fmla="*/ 2147483647 h 101"/>
              <a:gd name="T44" fmla="*/ 2147483647 w 383"/>
              <a:gd name="T45" fmla="*/ 2147483647 h 101"/>
              <a:gd name="T46" fmla="*/ 2147483647 w 383"/>
              <a:gd name="T47" fmla="*/ 2147483647 h 101"/>
              <a:gd name="T48" fmla="*/ 2147483647 w 383"/>
              <a:gd name="T49" fmla="*/ 2147483647 h 101"/>
              <a:gd name="T50" fmla="*/ 2147483647 w 383"/>
              <a:gd name="T51" fmla="*/ 2147483647 h 101"/>
              <a:gd name="T52" fmla="*/ 2147483647 w 383"/>
              <a:gd name="T53" fmla="*/ 2147483647 h 101"/>
              <a:gd name="T54" fmla="*/ 2147483647 w 383"/>
              <a:gd name="T55" fmla="*/ 2147483647 h 101"/>
              <a:gd name="T56" fmla="*/ 2147483647 w 383"/>
              <a:gd name="T57" fmla="*/ 2147483647 h 101"/>
              <a:gd name="T58" fmla="*/ 2147483647 w 383"/>
              <a:gd name="T59" fmla="*/ 2147483647 h 101"/>
              <a:gd name="T60" fmla="*/ 2147483647 w 383"/>
              <a:gd name="T61" fmla="*/ 2147483647 h 101"/>
              <a:gd name="T62" fmla="*/ 2147483647 w 383"/>
              <a:gd name="T63" fmla="*/ 2147483647 h 101"/>
              <a:gd name="T64" fmla="*/ 2147483647 w 383"/>
              <a:gd name="T65" fmla="*/ 2147483647 h 101"/>
              <a:gd name="T66" fmla="*/ 2147483647 w 383"/>
              <a:gd name="T67" fmla="*/ 2147483647 h 101"/>
              <a:gd name="T68" fmla="*/ 2147483647 w 383"/>
              <a:gd name="T69" fmla="*/ 2147483647 h 101"/>
              <a:gd name="T70" fmla="*/ 2147483647 w 383"/>
              <a:gd name="T71" fmla="*/ 2147483647 h 101"/>
              <a:gd name="T72" fmla="*/ 2147483647 w 383"/>
              <a:gd name="T73" fmla="*/ 2147483647 h 101"/>
              <a:gd name="T74" fmla="*/ 2147483647 w 383"/>
              <a:gd name="T75" fmla="*/ 2147483647 h 101"/>
              <a:gd name="T76" fmla="*/ 2147483647 w 383"/>
              <a:gd name="T77" fmla="*/ 2147483647 h 101"/>
              <a:gd name="T78" fmla="*/ 2147483647 w 383"/>
              <a:gd name="T79" fmla="*/ 2147483647 h 101"/>
              <a:gd name="T80" fmla="*/ 2147483647 w 383"/>
              <a:gd name="T81" fmla="*/ 2147483647 h 101"/>
              <a:gd name="T82" fmla="*/ 2147483647 w 383"/>
              <a:gd name="T83" fmla="*/ 2147483647 h 101"/>
              <a:gd name="T84" fmla="*/ 2147483647 w 383"/>
              <a:gd name="T85" fmla="*/ 2147483647 h 101"/>
              <a:gd name="T86" fmla="*/ 2147483647 w 383"/>
              <a:gd name="T87" fmla="*/ 2147483647 h 101"/>
              <a:gd name="T88" fmla="*/ 2147483647 w 383"/>
              <a:gd name="T89" fmla="*/ 2147483647 h 101"/>
              <a:gd name="T90" fmla="*/ 2147483647 w 383"/>
              <a:gd name="T91" fmla="*/ 2147483647 h 101"/>
              <a:gd name="T92" fmla="*/ 2147483647 w 383"/>
              <a:gd name="T93" fmla="*/ 2147483647 h 101"/>
              <a:gd name="T94" fmla="*/ 2147483647 w 383"/>
              <a:gd name="T95" fmla="*/ 2147483647 h 101"/>
              <a:gd name="T96" fmla="*/ 2147483647 w 383"/>
              <a:gd name="T97" fmla="*/ 2147483647 h 101"/>
              <a:gd name="T98" fmla="*/ 2147483647 w 383"/>
              <a:gd name="T99" fmla="*/ 0 h 101"/>
              <a:gd name="T100" fmla="*/ 2147483647 w 383"/>
              <a:gd name="T101" fmla="*/ 0 h 101"/>
              <a:gd name="T102" fmla="*/ 2147483647 w 383"/>
              <a:gd name="T103" fmla="*/ 0 h 1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3"/>
              <a:gd name="T157" fmla="*/ 0 h 101"/>
              <a:gd name="T158" fmla="*/ 383 w 383"/>
              <a:gd name="T159" fmla="*/ 101 h 10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3" h="101">
                <a:moveTo>
                  <a:pt x="0" y="100"/>
                </a:moveTo>
                <a:lnTo>
                  <a:pt x="2" y="100"/>
                </a:lnTo>
                <a:lnTo>
                  <a:pt x="5" y="100"/>
                </a:lnTo>
                <a:lnTo>
                  <a:pt x="9" y="99"/>
                </a:lnTo>
                <a:lnTo>
                  <a:pt x="13" y="98"/>
                </a:lnTo>
                <a:lnTo>
                  <a:pt x="19" y="97"/>
                </a:lnTo>
                <a:lnTo>
                  <a:pt x="25" y="96"/>
                </a:lnTo>
                <a:lnTo>
                  <a:pt x="32" y="95"/>
                </a:lnTo>
                <a:lnTo>
                  <a:pt x="40" y="94"/>
                </a:lnTo>
                <a:lnTo>
                  <a:pt x="49" y="92"/>
                </a:lnTo>
                <a:lnTo>
                  <a:pt x="58" y="90"/>
                </a:lnTo>
                <a:lnTo>
                  <a:pt x="69" y="88"/>
                </a:lnTo>
                <a:lnTo>
                  <a:pt x="80" y="86"/>
                </a:lnTo>
                <a:lnTo>
                  <a:pt x="91" y="84"/>
                </a:lnTo>
                <a:lnTo>
                  <a:pt x="103" y="82"/>
                </a:lnTo>
                <a:lnTo>
                  <a:pt x="116" y="79"/>
                </a:lnTo>
                <a:lnTo>
                  <a:pt x="129" y="76"/>
                </a:lnTo>
                <a:lnTo>
                  <a:pt x="143" y="73"/>
                </a:lnTo>
                <a:lnTo>
                  <a:pt x="157" y="70"/>
                </a:lnTo>
                <a:lnTo>
                  <a:pt x="171" y="66"/>
                </a:lnTo>
                <a:lnTo>
                  <a:pt x="186" y="63"/>
                </a:lnTo>
                <a:lnTo>
                  <a:pt x="201" y="59"/>
                </a:lnTo>
                <a:lnTo>
                  <a:pt x="216" y="55"/>
                </a:lnTo>
                <a:lnTo>
                  <a:pt x="232" y="51"/>
                </a:lnTo>
                <a:lnTo>
                  <a:pt x="248" y="46"/>
                </a:lnTo>
                <a:lnTo>
                  <a:pt x="264" y="42"/>
                </a:lnTo>
                <a:lnTo>
                  <a:pt x="280" y="37"/>
                </a:lnTo>
                <a:lnTo>
                  <a:pt x="296" y="32"/>
                </a:lnTo>
                <a:lnTo>
                  <a:pt x="313" y="26"/>
                </a:lnTo>
                <a:lnTo>
                  <a:pt x="329" y="21"/>
                </a:lnTo>
                <a:lnTo>
                  <a:pt x="346" y="15"/>
                </a:lnTo>
                <a:lnTo>
                  <a:pt x="362" y="10"/>
                </a:lnTo>
                <a:lnTo>
                  <a:pt x="364" y="9"/>
                </a:lnTo>
                <a:lnTo>
                  <a:pt x="365" y="8"/>
                </a:lnTo>
                <a:lnTo>
                  <a:pt x="366" y="8"/>
                </a:lnTo>
                <a:lnTo>
                  <a:pt x="367" y="8"/>
                </a:lnTo>
                <a:lnTo>
                  <a:pt x="368" y="7"/>
                </a:lnTo>
                <a:lnTo>
                  <a:pt x="370" y="6"/>
                </a:lnTo>
                <a:lnTo>
                  <a:pt x="371" y="6"/>
                </a:lnTo>
                <a:lnTo>
                  <a:pt x="372" y="5"/>
                </a:lnTo>
                <a:lnTo>
                  <a:pt x="373" y="5"/>
                </a:lnTo>
                <a:lnTo>
                  <a:pt x="374" y="4"/>
                </a:lnTo>
                <a:lnTo>
                  <a:pt x="375" y="4"/>
                </a:lnTo>
                <a:lnTo>
                  <a:pt x="376" y="3"/>
                </a:lnTo>
                <a:lnTo>
                  <a:pt x="377" y="3"/>
                </a:lnTo>
                <a:lnTo>
                  <a:pt x="377" y="2"/>
                </a:lnTo>
                <a:lnTo>
                  <a:pt x="378" y="2"/>
                </a:lnTo>
                <a:lnTo>
                  <a:pt x="379" y="1"/>
                </a:lnTo>
                <a:lnTo>
                  <a:pt x="380" y="1"/>
                </a:lnTo>
                <a:lnTo>
                  <a:pt x="380" y="0"/>
                </a:lnTo>
                <a:lnTo>
                  <a:pt x="381" y="0"/>
                </a:lnTo>
                <a:lnTo>
                  <a:pt x="38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840038" y="2143125"/>
            <a:ext cx="160337" cy="160338"/>
          </a:xfrm>
          <a:custGeom>
            <a:avLst/>
            <a:gdLst>
              <a:gd name="T0" fmla="*/ 0 w 101"/>
              <a:gd name="T1" fmla="*/ 0 h 101"/>
              <a:gd name="T2" fmla="*/ 2147483647 w 101"/>
              <a:gd name="T3" fmla="*/ 0 h 101"/>
              <a:gd name="T4" fmla="*/ 2147483647 w 101"/>
              <a:gd name="T5" fmla="*/ 2147483647 h 101"/>
              <a:gd name="T6" fmla="*/ 2147483647 w 101"/>
              <a:gd name="T7" fmla="*/ 2147483647 h 101"/>
              <a:gd name="T8" fmla="*/ 2147483647 w 101"/>
              <a:gd name="T9" fmla="*/ 2147483647 h 101"/>
              <a:gd name="T10" fmla="*/ 2147483647 w 101"/>
              <a:gd name="T11" fmla="*/ 2147483647 h 101"/>
              <a:gd name="T12" fmla="*/ 2147483647 w 101"/>
              <a:gd name="T13" fmla="*/ 2147483647 h 101"/>
              <a:gd name="T14" fmla="*/ 2147483647 w 101"/>
              <a:gd name="T15" fmla="*/ 2147483647 h 101"/>
              <a:gd name="T16" fmla="*/ 2147483647 w 101"/>
              <a:gd name="T17" fmla="*/ 2147483647 h 101"/>
              <a:gd name="T18" fmla="*/ 2147483647 w 101"/>
              <a:gd name="T19" fmla="*/ 2147483647 h 101"/>
              <a:gd name="T20" fmla="*/ 2147483647 w 101"/>
              <a:gd name="T21" fmla="*/ 2147483647 h 101"/>
              <a:gd name="T22" fmla="*/ 2147483647 w 101"/>
              <a:gd name="T23" fmla="*/ 2147483647 h 101"/>
              <a:gd name="T24" fmla="*/ 2147483647 w 101"/>
              <a:gd name="T25" fmla="*/ 2147483647 h 101"/>
              <a:gd name="T26" fmla="*/ 2147483647 w 101"/>
              <a:gd name="T27" fmla="*/ 2147483647 h 101"/>
              <a:gd name="T28" fmla="*/ 2147483647 w 101"/>
              <a:gd name="T29" fmla="*/ 2147483647 h 101"/>
              <a:gd name="T30" fmla="*/ 2147483647 w 101"/>
              <a:gd name="T31" fmla="*/ 2147483647 h 101"/>
              <a:gd name="T32" fmla="*/ 2147483647 w 101"/>
              <a:gd name="T33" fmla="*/ 2147483647 h 101"/>
              <a:gd name="T34" fmla="*/ 2147483647 w 101"/>
              <a:gd name="T35" fmla="*/ 2147483647 h 101"/>
              <a:gd name="T36" fmla="*/ 2147483647 w 101"/>
              <a:gd name="T37" fmla="*/ 2147483647 h 101"/>
              <a:gd name="T38" fmla="*/ 2147483647 w 101"/>
              <a:gd name="T39" fmla="*/ 2147483647 h 101"/>
              <a:gd name="T40" fmla="*/ 2147483647 w 101"/>
              <a:gd name="T41" fmla="*/ 2147483647 h 101"/>
              <a:gd name="T42" fmla="*/ 2147483647 w 101"/>
              <a:gd name="T43" fmla="*/ 2147483647 h 101"/>
              <a:gd name="T44" fmla="*/ 2147483647 w 101"/>
              <a:gd name="T45" fmla="*/ 2147483647 h 101"/>
              <a:gd name="T46" fmla="*/ 2147483647 w 101"/>
              <a:gd name="T47" fmla="*/ 2147483647 h 101"/>
              <a:gd name="T48" fmla="*/ 2147483647 w 101"/>
              <a:gd name="T49" fmla="*/ 2147483647 h 101"/>
              <a:gd name="T50" fmla="*/ 2147483647 w 101"/>
              <a:gd name="T51" fmla="*/ 2147483647 h 101"/>
              <a:gd name="T52" fmla="*/ 2147483647 w 101"/>
              <a:gd name="T53" fmla="*/ 2147483647 h 101"/>
              <a:gd name="T54" fmla="*/ 2147483647 w 101"/>
              <a:gd name="T55" fmla="*/ 2147483647 h 101"/>
              <a:gd name="T56" fmla="*/ 2147483647 w 101"/>
              <a:gd name="T57" fmla="*/ 2147483647 h 101"/>
              <a:gd name="T58" fmla="*/ 2147483647 w 101"/>
              <a:gd name="T59" fmla="*/ 2147483647 h 101"/>
              <a:gd name="T60" fmla="*/ 2147483647 w 101"/>
              <a:gd name="T61" fmla="*/ 2147483647 h 101"/>
              <a:gd name="T62" fmla="*/ 2147483647 w 101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1"/>
              <a:gd name="T97" fmla="*/ 0 h 101"/>
              <a:gd name="T98" fmla="*/ 101 w 101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1" h="101">
                <a:moveTo>
                  <a:pt x="0" y="0"/>
                </a:moveTo>
                <a:lnTo>
                  <a:pt x="1" y="0"/>
                </a:lnTo>
                <a:lnTo>
                  <a:pt x="2" y="1"/>
                </a:lnTo>
                <a:lnTo>
                  <a:pt x="3" y="3"/>
                </a:lnTo>
                <a:lnTo>
                  <a:pt x="5" y="4"/>
                </a:lnTo>
                <a:lnTo>
                  <a:pt x="7" y="6"/>
                </a:lnTo>
                <a:lnTo>
                  <a:pt x="9" y="9"/>
                </a:lnTo>
                <a:lnTo>
                  <a:pt x="12" y="12"/>
                </a:lnTo>
                <a:lnTo>
                  <a:pt x="15" y="14"/>
                </a:lnTo>
                <a:lnTo>
                  <a:pt x="18" y="18"/>
                </a:lnTo>
                <a:lnTo>
                  <a:pt x="21" y="21"/>
                </a:lnTo>
                <a:lnTo>
                  <a:pt x="25" y="25"/>
                </a:lnTo>
                <a:lnTo>
                  <a:pt x="28" y="28"/>
                </a:lnTo>
                <a:lnTo>
                  <a:pt x="32" y="32"/>
                </a:lnTo>
                <a:lnTo>
                  <a:pt x="36" y="36"/>
                </a:lnTo>
                <a:lnTo>
                  <a:pt x="40" y="40"/>
                </a:lnTo>
                <a:lnTo>
                  <a:pt x="45" y="44"/>
                </a:lnTo>
                <a:lnTo>
                  <a:pt x="49" y="49"/>
                </a:lnTo>
                <a:lnTo>
                  <a:pt x="53" y="53"/>
                </a:lnTo>
                <a:lnTo>
                  <a:pt x="57" y="57"/>
                </a:lnTo>
                <a:lnTo>
                  <a:pt x="62" y="62"/>
                </a:lnTo>
                <a:lnTo>
                  <a:pt x="66" y="66"/>
                </a:lnTo>
                <a:lnTo>
                  <a:pt x="70" y="70"/>
                </a:lnTo>
                <a:lnTo>
                  <a:pt x="74" y="74"/>
                </a:lnTo>
                <a:lnTo>
                  <a:pt x="78" y="78"/>
                </a:lnTo>
                <a:lnTo>
                  <a:pt x="82" y="82"/>
                </a:lnTo>
                <a:lnTo>
                  <a:pt x="85" y="85"/>
                </a:lnTo>
                <a:lnTo>
                  <a:pt x="89" y="89"/>
                </a:lnTo>
                <a:lnTo>
                  <a:pt x="92" y="92"/>
                </a:lnTo>
                <a:lnTo>
                  <a:pt x="95" y="95"/>
                </a:lnTo>
                <a:lnTo>
                  <a:pt x="98" y="98"/>
                </a:lnTo>
                <a:lnTo>
                  <a:pt x="100" y="10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smtClean="0"/>
              <a:t>Custos de Operação dos Veículos (COV)</a:t>
            </a:r>
          </a:p>
        </p:txBody>
      </p:sp>
      <p:graphicFrame>
        <p:nvGraphicFramePr>
          <p:cNvPr id="8194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57338" y="1273175"/>
          <a:ext cx="6019800" cy="4746625"/>
        </p:xfrm>
        <a:graphic>
          <a:graphicData uri="http://schemas.openxmlformats.org/presentationml/2006/ole">
            <p:oleObj spid="_x0000_s8194" name="Gráfico" r:id="rId4" imgW="6057967" imgH="4771957" progId="MSGraph.Chart.8">
              <p:embed followColorScheme="textAndBackground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smtClean="0"/>
              <a:t>Custos de Operação dos Veículos (COV)</a:t>
            </a:r>
          </a:p>
        </p:txBody>
      </p:sp>
      <p:graphicFrame>
        <p:nvGraphicFramePr>
          <p:cNvPr id="9218" name="Object 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3738" y="3433763"/>
          <a:ext cx="438150" cy="376237"/>
        </p:xfrm>
        <a:graphic>
          <a:graphicData uri="http://schemas.openxmlformats.org/presentationml/2006/ole">
            <p:oleObj spid="_x0000_s9218" name="Chart" r:id="rId4" imgW="2219376" imgH="1905000" progId="MSGraph.Chart.8">
              <p:embed followColorScheme="textAndBackground"/>
            </p:oleObj>
          </a:graphicData>
        </a:graphic>
      </p:graphicFrame>
      <p:graphicFrame>
        <p:nvGraphicFramePr>
          <p:cNvPr id="9219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19325" y="2890838"/>
          <a:ext cx="2209800" cy="1895475"/>
        </p:xfrm>
        <a:graphic>
          <a:graphicData uri="http://schemas.openxmlformats.org/presentationml/2006/ole">
            <p:oleObj spid="_x0000_s9219" name="Chart" r:id="rId5" imgW="2219376" imgH="1905000" progId="MSGraph.Chart.8">
              <p:embed followColorScheme="textAndBackground"/>
            </p:oleObj>
          </a:graphicData>
        </a:graphic>
      </p:graphicFrame>
      <p:graphicFrame>
        <p:nvGraphicFramePr>
          <p:cNvPr id="922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43375" y="1978025"/>
          <a:ext cx="4857750" cy="4165600"/>
        </p:xfrm>
        <a:graphic>
          <a:graphicData uri="http://schemas.openxmlformats.org/presentationml/2006/ole">
            <p:oleObj spid="_x0000_s9220" name="Chart" r:id="rId6" imgW="2219376" imgH="1905000" progId="MSGraph.Chart.8">
              <p:embed followColorScheme="textAndBackground"/>
            </p:oleObj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349250" y="1785938"/>
            <a:ext cx="2003425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 sz="2800">
                <a:latin typeface="Arial" charset="0"/>
              </a:rPr>
              <a:t>50 veíc/dia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2584450" y="1714500"/>
            <a:ext cx="2201863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 sz="2800">
                <a:latin typeface="Arial" charset="0"/>
              </a:rPr>
              <a:t>300 veíc/dia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5383213" y="1601788"/>
            <a:ext cx="2403475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 sz="2800">
                <a:latin typeface="Arial" charset="0"/>
              </a:rPr>
              <a:t>5000 veíc/dia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258763" y="4064000"/>
            <a:ext cx="167005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FF9900"/>
                </a:solidFill>
                <a:latin typeface="Arial" charset="0"/>
              </a:rPr>
              <a:t>Custos da</a:t>
            </a: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FF9900"/>
                </a:solidFill>
                <a:latin typeface="Arial" charset="0"/>
              </a:rPr>
              <a:t>Agência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2428875" y="4854575"/>
            <a:ext cx="1670050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FF9900"/>
                </a:solidFill>
                <a:latin typeface="Arial" charset="0"/>
              </a:rPr>
              <a:t>Custos da</a:t>
            </a: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FF9900"/>
                </a:solidFill>
                <a:latin typeface="Arial" charset="0"/>
              </a:rPr>
              <a:t>Agência</a:t>
            </a:r>
            <a:endParaRPr lang="pt-BR">
              <a:latin typeface="Arial" charset="0"/>
            </a:endParaRP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5359400" y="5724525"/>
            <a:ext cx="2941638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FF9900"/>
                </a:solidFill>
                <a:latin typeface="Arial" charset="0"/>
              </a:rPr>
              <a:t>Custos da Agência</a:t>
            </a:r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304800" y="2492375"/>
            <a:ext cx="1857375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00FF00"/>
                </a:solidFill>
                <a:latin typeface="Arial" charset="0"/>
              </a:rPr>
              <a:t>Custos dos</a:t>
            </a: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00FF00"/>
                </a:solidFill>
                <a:latin typeface="Arial" charset="0"/>
              </a:rPr>
              <a:t>Usuários</a:t>
            </a:r>
            <a:endParaRPr lang="pt-BR">
              <a:latin typeface="Arial" charset="0"/>
            </a:endParaRP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5775325" y="2152650"/>
            <a:ext cx="326072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00FF00"/>
                </a:solidFill>
                <a:latin typeface="Arial" charset="0"/>
              </a:rPr>
              <a:t>Custos dos Usuários</a:t>
            </a:r>
            <a:endParaRPr lang="pt-BR">
              <a:latin typeface="Arial" charset="0"/>
            </a:endParaRP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2571750" y="2282825"/>
            <a:ext cx="1857375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00FF00"/>
                </a:solidFill>
                <a:latin typeface="Arial" charset="0"/>
              </a:rPr>
              <a:t>Custos dos</a:t>
            </a: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t-BR">
                <a:solidFill>
                  <a:srgbClr val="00FF00"/>
                </a:solidFill>
                <a:latin typeface="Arial" charset="0"/>
              </a:rPr>
              <a:t>Usuários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Sistemas de Gerência de Pavimentos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3850" y="1700213"/>
            <a:ext cx="8629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Aft>
                <a:spcPct val="10000"/>
              </a:spcAft>
              <a:buFont typeface="Monotype Sorts" pitchFamily="2" charset="2"/>
              <a:buChar char="w"/>
              <a:defRPr/>
            </a:pPr>
            <a:r>
              <a:rPr lang="pt-BR" sz="2800" kern="0" dirty="0">
                <a:latin typeface="+mn-lt"/>
              </a:rPr>
              <a:t>Paradoxos:</a:t>
            </a:r>
          </a:p>
          <a:p>
            <a:pPr marL="742950" lvl="1" indent="-285750" algn="l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Tx/>
              <a:buFontTx/>
              <a:buChar char="•"/>
              <a:defRPr/>
            </a:pPr>
            <a:r>
              <a:rPr lang="pt-BR" kern="0" dirty="0">
                <a:solidFill>
                  <a:schemeClr val="hlink"/>
                </a:solidFill>
                <a:latin typeface="+mn-lt"/>
              </a:rPr>
              <a:t>Pavimento é uma estrutura extremamente complexa, porém, tal qual ocorre com o Futebol, todos dele entendem e são capazes de dar “opiniões técnicas”</a:t>
            </a:r>
          </a:p>
          <a:p>
            <a:pPr marL="742950" lvl="1" indent="-285750" algn="l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Tx/>
              <a:buFontTx/>
              <a:buChar char="•"/>
              <a:defRPr/>
            </a:pPr>
            <a:r>
              <a:rPr lang="pt-BR" kern="0" dirty="0">
                <a:solidFill>
                  <a:schemeClr val="hlink"/>
                </a:solidFill>
                <a:latin typeface="+mn-lt"/>
              </a:rPr>
              <a:t>Nenhum político, não Engenheiro, dá opinião sobre o dimensionamento de uma viga de concreto, mesmo que seja para um simples galinheiro, porém, no Brasil, são capazes de “dimensionar” pavimentos de toda uma cidade (com espessura mínima)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4"/>
          <p:cNvSpPr>
            <a:spLocks noGrp="1"/>
          </p:cNvSpPr>
          <p:nvPr>
            <p:ph type="title"/>
          </p:nvPr>
        </p:nvSpPr>
        <p:spPr>
          <a:xfrm>
            <a:off x="3132138" y="350838"/>
            <a:ext cx="5832475" cy="1006475"/>
          </a:xfrm>
        </p:spPr>
        <p:txBody>
          <a:bodyPr/>
          <a:lstStyle/>
          <a:p>
            <a:r>
              <a:rPr lang="pt-BR" smtClean="0"/>
              <a:t>Principais Características do HDM-4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85750" y="1714500"/>
            <a:ext cx="8429625" cy="4286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Simula a deterioração e as estratégias de manutenção definidas pelos usuários, para vias pavimentadas e não pavimentadas, em condição e quantitativos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Simula os custos dos usuários (velocidades e consumos de componentes – combustível, pneus, lubrificantes etc.)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Determina o fluxo de caixa dos custos dos organismos rodoviários, dos custos dos usuários e os benefícios líquidos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Calcula indicadores econômicos (VPL, TIR, B/C)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738188"/>
          </a:xfrm>
        </p:spPr>
        <p:txBody>
          <a:bodyPr/>
          <a:lstStyle/>
          <a:p>
            <a:r>
              <a:rPr lang="pt-BR" smtClean="0"/>
              <a:t>Utilizações do HDM-4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428625" y="1428750"/>
            <a:ext cx="8358188" cy="4714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Planejamento e Programação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Suporte para justificar necessidade orçamentária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Previsão de necessidades financeiras e de equipamentos e materiais para a preservação da rede viária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Estabelecimento da estratégia de intervenção ótima</a:t>
            </a:r>
          </a:p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Aplicações Técnicas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Necessidade econômica para melhorias da rede viária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Análise comparativa de normas de projeto e de manutenção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Simulação do tipo, severidade e extensão da deterioração</a:t>
            </a:r>
          </a:p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Aplicações Econômicas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Custos de utilização das vias, com atribuição de responsabilidades, visando alocação de custos (taxas, impostos, pedágios etc.)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Definição das cargas e da configuração ótima de eixos</a:t>
            </a:r>
          </a:p>
          <a:p>
            <a:pPr marL="800100" lvl="1" indent="-342900" algn="just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Modernização da frota de veículos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38250" y="1552575"/>
          <a:ext cx="6619875" cy="4468813"/>
        </p:xfrm>
        <a:graphic>
          <a:graphicData uri="http://schemas.openxmlformats.org/presentationml/2006/ole">
            <p:oleObj spid="_x0000_s10242" name="Gráfico" r:id="rId4" imgW="6638976" imgH="4486343" progId="MSGraph.Chart.8">
              <p:embed followColorScheme="textAndBackground"/>
            </p:oleObj>
          </a:graphicData>
        </a:graphic>
      </p:graphicFrame>
      <p:sp>
        <p:nvSpPr>
          <p:cNvPr id="10243" name="Título 4"/>
          <p:cNvSpPr>
            <a:spLocks noGrp="1"/>
          </p:cNvSpPr>
          <p:nvPr>
            <p:ph type="title"/>
          </p:nvPr>
        </p:nvSpPr>
        <p:spPr>
          <a:xfrm>
            <a:off x="3225800" y="333375"/>
            <a:ext cx="5832475" cy="1023938"/>
          </a:xfrm>
        </p:spPr>
        <p:txBody>
          <a:bodyPr/>
          <a:lstStyle/>
          <a:p>
            <a:r>
              <a:rPr lang="pt-BR" smtClean="0"/>
              <a:t>Evolução da Irregularidade Longitudinal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1023938"/>
          </a:xfrm>
        </p:spPr>
        <p:txBody>
          <a:bodyPr/>
          <a:lstStyle/>
          <a:p>
            <a:r>
              <a:rPr lang="pt-BR" smtClean="0"/>
              <a:t>Eficiência: qual a necessidade de manutenção?</a:t>
            </a:r>
          </a:p>
        </p:txBody>
      </p:sp>
      <p:graphicFrame>
        <p:nvGraphicFramePr>
          <p:cNvPr id="11266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79563" y="1603375"/>
          <a:ext cx="6010275" cy="4468813"/>
        </p:xfrm>
        <a:graphic>
          <a:graphicData uri="http://schemas.openxmlformats.org/presentationml/2006/ole">
            <p:oleObj spid="_x0000_s11266" name="Gráfico" r:id="rId4" imgW="6010224" imgH="4486343" progId="MSGraph.Chart.8">
              <p:embed followColorScheme="textAndBackground"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97150" y="4851400"/>
            <a:ext cx="68897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1500">
                <a:solidFill>
                  <a:schemeClr val="tx2"/>
                </a:solidFill>
                <a:latin typeface="Arial" charset="0"/>
              </a:rPr>
              <a:t>BASE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98763" y="2643188"/>
            <a:ext cx="1058862" cy="26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1500">
                <a:solidFill>
                  <a:schemeClr val="tx2"/>
                </a:solidFill>
                <a:latin typeface="Arial" charset="0"/>
              </a:rPr>
              <a:t>Remendo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407025" y="1954213"/>
            <a:ext cx="5937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1500">
                <a:solidFill>
                  <a:schemeClr val="tx2"/>
                </a:solidFill>
                <a:latin typeface="Arial" charset="0"/>
              </a:rPr>
              <a:t>4 cm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451475" y="2428875"/>
            <a:ext cx="763588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1500">
                <a:solidFill>
                  <a:schemeClr val="tx2"/>
                </a:solidFill>
                <a:latin typeface="Arial" charset="0"/>
              </a:rPr>
              <a:t>12 mm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643688" y="2000250"/>
            <a:ext cx="5937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1500">
                <a:solidFill>
                  <a:schemeClr val="tx2"/>
                </a:solidFill>
                <a:latin typeface="Arial" charset="0"/>
              </a:rPr>
              <a:t>8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1023938"/>
          </a:xfrm>
        </p:spPr>
        <p:txBody>
          <a:bodyPr/>
          <a:lstStyle/>
          <a:p>
            <a:r>
              <a:rPr lang="pt-BR" smtClean="0"/>
              <a:t>Formulação e Otimização de Programa em Nível de Rede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500063" y="1785938"/>
            <a:ext cx="8143875" cy="4286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Quais são os recursos necessários para manter a rede viária?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Como o organismo rodoviário deve alocar os recursos necessários para um programa de manutenção ótimo?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Que programa de manutenção deve ser implementado em situação de restrição orçamentária?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1023938"/>
          </a:xfrm>
        </p:spPr>
        <p:txBody>
          <a:bodyPr/>
          <a:lstStyle/>
          <a:p>
            <a:r>
              <a:rPr lang="pt-BR" sz="3200" smtClean="0"/>
              <a:t>Consequências dos Diferentes Níveis Orçamentários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1204913" y="1714500"/>
          <a:ext cx="6796087" cy="4286250"/>
        </p:xfrm>
        <a:graphic>
          <a:graphicData uri="http://schemas.openxmlformats.org/presentationml/2006/ole">
            <p:oleObj spid="_x0000_s12290" name="Document" r:id="rId4" imgW="3911941" imgH="25997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ítulo 4"/>
          <p:cNvSpPr>
            <a:spLocks noGrp="1"/>
          </p:cNvSpPr>
          <p:nvPr>
            <p:ph type="title"/>
          </p:nvPr>
        </p:nvSpPr>
        <p:spPr>
          <a:xfrm>
            <a:off x="3132138" y="333375"/>
            <a:ext cx="5832475" cy="1008063"/>
          </a:xfrm>
        </p:spPr>
        <p:txBody>
          <a:bodyPr/>
          <a:lstStyle/>
          <a:p>
            <a:r>
              <a:rPr lang="pt-BR" smtClean="0"/>
              <a:t>Análise do Momento Ótimo para o Investimento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7188" y="1500188"/>
            <a:ext cx="8429625" cy="642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/>
              <a:t>Qual é o Volume de Tráfego ótimo para a pavimentação?</a:t>
            </a:r>
          </a:p>
        </p:txBody>
      </p:sp>
      <p:graphicFrame>
        <p:nvGraphicFramePr>
          <p:cNvPr id="13314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57375" y="2214563"/>
          <a:ext cx="5429250" cy="3857625"/>
        </p:xfrm>
        <a:graphic>
          <a:graphicData uri="http://schemas.openxmlformats.org/presentationml/2006/ole">
            <p:oleObj spid="_x0000_s13314" name="Gráfico" r:id="rId4" imgW="6076849" imgH="4495800" progId="MSGraph.Chart.8">
              <p:embed followColorScheme="textAndBackground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7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357313" y="1785938"/>
            <a:ext cx="73453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36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Efeitos das Solicitações de Veículos Rodoviários de Carga sobre o Desempenho de Pavimentos Rodoviários Brasileiros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33550" y="5072063"/>
            <a:ext cx="662463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defRPr/>
            </a:pPr>
            <a:r>
              <a:rPr lang="pt-BR" sz="2800" kern="0">
                <a:solidFill>
                  <a:schemeClr val="folHlink"/>
                </a:solidFill>
                <a:latin typeface="+mn-lt"/>
              </a:rPr>
              <a:t>Prof. Dr. José Leomar Fernandes Júnior</a:t>
            </a:r>
            <a:endParaRPr lang="pt-BR" sz="2800" kern="0" dirty="0">
              <a:solidFill>
                <a:schemeClr val="folHlin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00063" y="1500188"/>
            <a:ext cx="8143875" cy="4754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MOTIVA</a:t>
            </a:r>
            <a:r>
              <a:rPr lang="pt-BR" sz="2600">
                <a:latin typeface="Calibri" pitchFamily="34" charset="0"/>
              </a:rPr>
              <a:t>Ç</a:t>
            </a:r>
            <a:r>
              <a:rPr lang="pt-BR" sz="2600"/>
              <a:t>ÃO</a:t>
            </a:r>
          </a:p>
          <a:p>
            <a:pPr marL="669925" lvl="1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Limita</a:t>
            </a:r>
            <a:r>
              <a:rPr lang="pt-BR" sz="2200">
                <a:latin typeface="Calibri" pitchFamily="34" charset="0"/>
              </a:rPr>
              <a:t>ç</a:t>
            </a:r>
            <a:r>
              <a:rPr lang="pt-BR" sz="2200"/>
              <a:t>ão dos M</a:t>
            </a:r>
            <a:r>
              <a:rPr lang="pt-BR" sz="2200">
                <a:latin typeface="Calibri" pitchFamily="34" charset="0"/>
              </a:rPr>
              <a:t>é</a:t>
            </a:r>
            <a:r>
              <a:rPr lang="pt-BR" sz="2200"/>
              <a:t>todos Utilizados no Brasil</a:t>
            </a:r>
          </a:p>
          <a:p>
            <a:pPr marL="1022350" lvl="2" indent="-3508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DNER (USACE) e AASHTO</a:t>
            </a:r>
          </a:p>
          <a:p>
            <a:pPr marL="669925" lvl="1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Evolu</a:t>
            </a:r>
            <a:r>
              <a:rPr lang="pt-BR" sz="2200">
                <a:latin typeface="Calibri" pitchFamily="34" charset="0"/>
              </a:rPr>
              <a:t>ç</a:t>
            </a:r>
            <a:r>
              <a:rPr lang="pt-BR" sz="2200"/>
              <a:t>ão Tecnol</a:t>
            </a:r>
            <a:r>
              <a:rPr lang="pt-BR" sz="2200">
                <a:latin typeface="Calibri" pitchFamily="34" charset="0"/>
              </a:rPr>
              <a:t>ó</a:t>
            </a:r>
            <a:r>
              <a:rPr lang="pt-BR" sz="2200"/>
              <a:t>gica</a:t>
            </a:r>
          </a:p>
          <a:p>
            <a:pPr marL="1022350" lvl="2" indent="-3508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Pneus radiais, pneus extralargos</a:t>
            </a:r>
          </a:p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PERSPECTIVAS</a:t>
            </a:r>
          </a:p>
          <a:p>
            <a:pPr marL="669925" lvl="1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M</a:t>
            </a:r>
            <a:r>
              <a:rPr lang="pt-BR" sz="2200">
                <a:latin typeface="Calibri" pitchFamily="34" charset="0"/>
              </a:rPr>
              <a:t>é</a:t>
            </a:r>
            <a:r>
              <a:rPr lang="pt-BR" sz="2200"/>
              <a:t>todos de Dimensionamento de Pavimentos e de Dosagem de Misturas Asf</a:t>
            </a:r>
            <a:r>
              <a:rPr lang="pt-BR" sz="2200">
                <a:latin typeface="Calibri" pitchFamily="34" charset="0"/>
              </a:rPr>
              <a:t>á</a:t>
            </a:r>
            <a:r>
              <a:rPr lang="pt-BR" sz="2200"/>
              <a:t>lticas</a:t>
            </a:r>
          </a:p>
          <a:p>
            <a:pPr marL="669925" lvl="1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Regulamenta</a:t>
            </a:r>
            <a:r>
              <a:rPr lang="pt-BR" sz="2200">
                <a:latin typeface="Calibri" pitchFamily="34" charset="0"/>
              </a:rPr>
              <a:t>ç</a:t>
            </a:r>
            <a:r>
              <a:rPr lang="pt-BR" sz="2200"/>
              <a:t>ão T</a:t>
            </a:r>
            <a:r>
              <a:rPr lang="pt-BR" sz="2200">
                <a:latin typeface="Calibri" pitchFamily="34" charset="0"/>
              </a:rPr>
              <a:t>é</a:t>
            </a:r>
            <a:r>
              <a:rPr lang="pt-BR" sz="2200"/>
              <a:t>cnica e Aloca</a:t>
            </a:r>
            <a:r>
              <a:rPr lang="pt-BR" sz="2200">
                <a:latin typeface="Calibri" pitchFamily="34" charset="0"/>
              </a:rPr>
              <a:t>ç</a:t>
            </a:r>
            <a:r>
              <a:rPr lang="pt-BR" sz="2200"/>
              <a:t>ão de Custos da Modalidade Rodovi</a:t>
            </a:r>
            <a:r>
              <a:rPr lang="pt-BR" sz="2200">
                <a:latin typeface="Calibri" pitchFamily="34" charset="0"/>
              </a:rPr>
              <a:t>á</a:t>
            </a:r>
            <a:r>
              <a:rPr lang="pt-BR" sz="2200"/>
              <a:t>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04813"/>
            <a:ext cx="5832475" cy="863600"/>
          </a:xfrm>
        </p:spPr>
        <p:txBody>
          <a:bodyPr/>
          <a:lstStyle/>
          <a:p>
            <a:r>
              <a:rPr lang="pt-BR" smtClean="0"/>
              <a:t>Financiamento das Obras Rodoviárias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00063" y="1500188"/>
            <a:ext cx="8143875" cy="2433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ALOCAÇÃO DE CUSTOS</a:t>
            </a:r>
          </a:p>
          <a:p>
            <a:pPr marL="669925" lvl="1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Cobrança Proporcional à Utilização da Infraestrutura</a:t>
            </a:r>
          </a:p>
          <a:p>
            <a:pPr marL="669925" lvl="1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Reflexões Simples:</a:t>
            </a:r>
          </a:p>
          <a:p>
            <a:pPr marL="1127125" lvl="2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Qual deteriora mais o pavimento?</a:t>
            </a:r>
          </a:p>
          <a:p>
            <a:pPr marL="1127125" lvl="2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Qual paga mais pedágio?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2555776" y="4101106"/>
            <a:ext cx="500066" cy="48002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6520206" y="4077072"/>
            <a:ext cx="500066" cy="48002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87051" name="Retângulo 6"/>
          <p:cNvSpPr>
            <a:spLocks noChangeArrowheads="1"/>
          </p:cNvSpPr>
          <p:nvPr/>
        </p:nvSpPr>
        <p:spPr bwMode="auto">
          <a:xfrm>
            <a:off x="1763713" y="4581525"/>
            <a:ext cx="2087562" cy="792163"/>
          </a:xfrm>
          <a:prstGeom prst="rect">
            <a:avLst/>
          </a:prstGeom>
          <a:solidFill>
            <a:srgbClr val="00B0F0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52" name="Retângulo 7"/>
          <p:cNvSpPr>
            <a:spLocks noChangeArrowheads="1"/>
          </p:cNvSpPr>
          <p:nvPr/>
        </p:nvSpPr>
        <p:spPr bwMode="auto">
          <a:xfrm>
            <a:off x="5219700" y="4581525"/>
            <a:ext cx="3168650" cy="792163"/>
          </a:xfrm>
          <a:prstGeom prst="rect">
            <a:avLst/>
          </a:prstGeom>
          <a:solidFill>
            <a:srgbClr val="00B0F0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53" name="Fluxograma: Conector 8"/>
          <p:cNvSpPr>
            <a:spLocks noChangeArrowheads="1"/>
          </p:cNvSpPr>
          <p:nvPr/>
        </p:nvSpPr>
        <p:spPr bwMode="auto">
          <a:xfrm>
            <a:off x="1882775" y="537368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54" name="Fluxograma: Conector 9"/>
          <p:cNvSpPr>
            <a:spLocks noChangeArrowheads="1"/>
          </p:cNvSpPr>
          <p:nvPr/>
        </p:nvSpPr>
        <p:spPr bwMode="auto">
          <a:xfrm>
            <a:off x="3276600" y="537368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55" name="Fluxograma: Conector 10"/>
          <p:cNvSpPr>
            <a:spLocks noChangeArrowheads="1"/>
          </p:cNvSpPr>
          <p:nvPr/>
        </p:nvSpPr>
        <p:spPr bwMode="auto">
          <a:xfrm>
            <a:off x="5219700" y="537368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56" name="Fluxograma: Conector 11"/>
          <p:cNvSpPr>
            <a:spLocks noChangeArrowheads="1"/>
          </p:cNvSpPr>
          <p:nvPr/>
        </p:nvSpPr>
        <p:spPr bwMode="auto">
          <a:xfrm>
            <a:off x="7427913" y="537368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57" name="Fluxograma: Conector 12"/>
          <p:cNvSpPr>
            <a:spLocks noChangeArrowheads="1"/>
          </p:cNvSpPr>
          <p:nvPr/>
        </p:nvSpPr>
        <p:spPr bwMode="auto">
          <a:xfrm>
            <a:off x="5795963" y="537368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58" name="Fluxograma: Conector 13"/>
          <p:cNvSpPr>
            <a:spLocks noChangeArrowheads="1"/>
          </p:cNvSpPr>
          <p:nvPr/>
        </p:nvSpPr>
        <p:spPr bwMode="auto">
          <a:xfrm>
            <a:off x="6923088" y="537368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59" name="Fluxograma: Conector 14"/>
          <p:cNvSpPr>
            <a:spLocks noChangeArrowheads="1"/>
          </p:cNvSpPr>
          <p:nvPr/>
        </p:nvSpPr>
        <p:spPr bwMode="auto">
          <a:xfrm>
            <a:off x="6346825" y="537368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60" name="Fluxograma: Conector 15"/>
          <p:cNvSpPr>
            <a:spLocks noChangeArrowheads="1"/>
          </p:cNvSpPr>
          <p:nvPr/>
        </p:nvSpPr>
        <p:spPr bwMode="auto">
          <a:xfrm>
            <a:off x="7956550" y="537368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61" name="Rectangle 4"/>
          <p:cNvSpPr>
            <a:spLocks noChangeArrowheads="1"/>
          </p:cNvSpPr>
          <p:nvPr/>
        </p:nvSpPr>
        <p:spPr bwMode="auto">
          <a:xfrm>
            <a:off x="2268538" y="4724400"/>
            <a:ext cx="1008062" cy="504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A</a:t>
            </a:r>
          </a:p>
        </p:txBody>
      </p:sp>
      <p:sp>
        <p:nvSpPr>
          <p:cNvPr id="87062" name="Rectangle 4"/>
          <p:cNvSpPr>
            <a:spLocks noChangeArrowheads="1"/>
          </p:cNvSpPr>
          <p:nvPr/>
        </p:nvSpPr>
        <p:spPr bwMode="auto">
          <a:xfrm>
            <a:off x="6300788" y="4724400"/>
            <a:ext cx="1008062" cy="504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B</a:t>
            </a:r>
          </a:p>
        </p:txBody>
      </p:sp>
      <p:sp>
        <p:nvSpPr>
          <p:cNvPr id="87063" name="Rectangle 4"/>
          <p:cNvSpPr>
            <a:spLocks noChangeArrowheads="1"/>
          </p:cNvSpPr>
          <p:nvPr/>
        </p:nvSpPr>
        <p:spPr bwMode="auto">
          <a:xfrm>
            <a:off x="3132138" y="4076700"/>
            <a:ext cx="719137" cy="504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</a:pPr>
            <a:r>
              <a:rPr lang="pt-BR" sz="2000"/>
              <a:t>40 tf</a:t>
            </a:r>
          </a:p>
        </p:txBody>
      </p:sp>
      <p:sp>
        <p:nvSpPr>
          <p:cNvPr id="87064" name="Rectangle 4"/>
          <p:cNvSpPr>
            <a:spLocks noChangeArrowheads="1"/>
          </p:cNvSpPr>
          <p:nvPr/>
        </p:nvSpPr>
        <p:spPr bwMode="auto">
          <a:xfrm>
            <a:off x="7092950" y="4076700"/>
            <a:ext cx="719138" cy="504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</a:pPr>
            <a:r>
              <a:rPr lang="pt-BR" sz="2000"/>
              <a:t>40 tf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Sistemas de Gerência de Pavimentos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61938" y="1341438"/>
            <a:ext cx="87741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Aft>
                <a:spcPct val="10000"/>
              </a:spcAft>
              <a:buFont typeface="Monotype Sorts" pitchFamily="2" charset="2"/>
              <a:buChar char="w"/>
              <a:defRPr/>
            </a:pPr>
            <a:r>
              <a:rPr lang="pt-BR" sz="2800" kern="0" dirty="0">
                <a:latin typeface="+mn-lt"/>
              </a:rPr>
              <a:t>Paradoxos:</a:t>
            </a:r>
          </a:p>
          <a:p>
            <a:pPr marL="742950" lvl="1" indent="-285750" algn="l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Tx/>
              <a:buFontTx/>
              <a:buChar char="•"/>
              <a:defRPr/>
            </a:pPr>
            <a:r>
              <a:rPr lang="pt-BR" kern="0" dirty="0">
                <a:solidFill>
                  <a:srgbClr val="FF0000"/>
                </a:solidFill>
                <a:latin typeface="+mn-lt"/>
              </a:rPr>
              <a:t>Apesar da enorme importância econômica da infraestrutura de transporte rodoviário, não são tomados os devidos cuidados durante as etapas (</a:t>
            </a:r>
            <a:r>
              <a:rPr lang="pt-BR" dirty="0">
                <a:solidFill>
                  <a:srgbClr val="FF0000"/>
                </a:solidFill>
              </a:rPr>
              <a:t>planejamento, projeto, construção, manutenção, avaliação e pesquisa)</a:t>
            </a:r>
            <a:endParaRPr lang="pt-BR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algn="l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Tx/>
              <a:buFontTx/>
              <a:buChar char="•"/>
              <a:defRPr/>
            </a:pPr>
            <a:r>
              <a:rPr lang="pt-BR" kern="0" dirty="0">
                <a:solidFill>
                  <a:srgbClr val="FF0000"/>
                </a:solidFill>
                <a:latin typeface="+mn-lt"/>
              </a:rPr>
              <a:t>A perda econômica associada à operação em pavimentos com baixa qualidade e os gastos recorrentes para a sua manutenção e reabilitação não são devidamente levados em consideração por políticos (do Brasil) nem pela sociedade, mas são catástrofes econômicas e profissionais para os Engenheiros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04813"/>
            <a:ext cx="5832475" cy="863600"/>
          </a:xfrm>
        </p:spPr>
        <p:txBody>
          <a:bodyPr/>
          <a:lstStyle/>
          <a:p>
            <a:r>
              <a:rPr lang="pt-BR" smtClean="0"/>
              <a:t>Financiamento das Obras Rodoviárias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68313" y="1500188"/>
            <a:ext cx="8496300" cy="2433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ALOCAÇÃO DE CUSTOS</a:t>
            </a:r>
          </a:p>
          <a:p>
            <a:pPr marL="669925" lvl="1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Cobrança Proporcional à Utilização da Infraestrutura</a:t>
            </a:r>
          </a:p>
          <a:p>
            <a:pPr marL="669925" lvl="1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Reflexões Simples:</a:t>
            </a:r>
          </a:p>
          <a:p>
            <a:pPr marL="1127125" lvl="2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Será que só o efeito no pavimento deve ser considerado?</a:t>
            </a:r>
          </a:p>
          <a:p>
            <a:pPr marL="1127125" lvl="2" indent="-325438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Não existem parcelas de custos independentes da carga?</a:t>
            </a:r>
          </a:p>
        </p:txBody>
      </p:sp>
      <p:sp>
        <p:nvSpPr>
          <p:cNvPr id="88069" name="Retângulo 6"/>
          <p:cNvSpPr>
            <a:spLocks noChangeArrowheads="1"/>
          </p:cNvSpPr>
          <p:nvPr/>
        </p:nvSpPr>
        <p:spPr bwMode="auto">
          <a:xfrm>
            <a:off x="1763713" y="4700588"/>
            <a:ext cx="2087562" cy="792162"/>
          </a:xfrm>
          <a:prstGeom prst="rect">
            <a:avLst/>
          </a:prstGeom>
          <a:solidFill>
            <a:srgbClr val="00B0F0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0" name="Retângulo 7"/>
          <p:cNvSpPr>
            <a:spLocks noChangeArrowheads="1"/>
          </p:cNvSpPr>
          <p:nvPr/>
        </p:nvSpPr>
        <p:spPr bwMode="auto">
          <a:xfrm>
            <a:off x="5219700" y="4700588"/>
            <a:ext cx="3168650" cy="792162"/>
          </a:xfrm>
          <a:prstGeom prst="rect">
            <a:avLst/>
          </a:prstGeom>
          <a:solidFill>
            <a:srgbClr val="00B0F0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1" name="Fluxograma: Conector 8"/>
          <p:cNvSpPr>
            <a:spLocks noChangeArrowheads="1"/>
          </p:cNvSpPr>
          <p:nvPr/>
        </p:nvSpPr>
        <p:spPr bwMode="auto">
          <a:xfrm>
            <a:off x="1882775" y="54927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2" name="Fluxograma: Conector 9"/>
          <p:cNvSpPr>
            <a:spLocks noChangeArrowheads="1"/>
          </p:cNvSpPr>
          <p:nvPr/>
        </p:nvSpPr>
        <p:spPr bwMode="auto">
          <a:xfrm>
            <a:off x="3276600" y="54927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3" name="Fluxograma: Conector 10"/>
          <p:cNvSpPr>
            <a:spLocks noChangeArrowheads="1"/>
          </p:cNvSpPr>
          <p:nvPr/>
        </p:nvSpPr>
        <p:spPr bwMode="auto">
          <a:xfrm>
            <a:off x="5219700" y="54927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4" name="Fluxograma: Conector 11"/>
          <p:cNvSpPr>
            <a:spLocks noChangeArrowheads="1"/>
          </p:cNvSpPr>
          <p:nvPr/>
        </p:nvSpPr>
        <p:spPr bwMode="auto">
          <a:xfrm>
            <a:off x="7427913" y="54927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5" name="Fluxograma: Conector 12"/>
          <p:cNvSpPr>
            <a:spLocks noChangeArrowheads="1"/>
          </p:cNvSpPr>
          <p:nvPr/>
        </p:nvSpPr>
        <p:spPr bwMode="auto">
          <a:xfrm>
            <a:off x="5795963" y="54927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6" name="Fluxograma: Conector 13"/>
          <p:cNvSpPr>
            <a:spLocks noChangeArrowheads="1"/>
          </p:cNvSpPr>
          <p:nvPr/>
        </p:nvSpPr>
        <p:spPr bwMode="auto">
          <a:xfrm>
            <a:off x="6923088" y="54927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7" name="Fluxograma: Conector 14"/>
          <p:cNvSpPr>
            <a:spLocks noChangeArrowheads="1"/>
          </p:cNvSpPr>
          <p:nvPr/>
        </p:nvSpPr>
        <p:spPr bwMode="auto">
          <a:xfrm>
            <a:off x="6346825" y="54927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8" name="Fluxograma: Conector 15"/>
          <p:cNvSpPr>
            <a:spLocks noChangeArrowheads="1"/>
          </p:cNvSpPr>
          <p:nvPr/>
        </p:nvSpPr>
        <p:spPr bwMode="auto">
          <a:xfrm>
            <a:off x="7956550" y="54927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rnd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79" name="Rectangle 4"/>
          <p:cNvSpPr>
            <a:spLocks noChangeArrowheads="1"/>
          </p:cNvSpPr>
          <p:nvPr/>
        </p:nvSpPr>
        <p:spPr bwMode="auto">
          <a:xfrm>
            <a:off x="2268538" y="4843463"/>
            <a:ext cx="1008062" cy="504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A</a:t>
            </a:r>
          </a:p>
        </p:txBody>
      </p:sp>
      <p:sp>
        <p:nvSpPr>
          <p:cNvPr id="88080" name="Rectangle 4"/>
          <p:cNvSpPr>
            <a:spLocks noChangeArrowheads="1"/>
          </p:cNvSpPr>
          <p:nvPr/>
        </p:nvSpPr>
        <p:spPr bwMode="auto">
          <a:xfrm>
            <a:off x="6300788" y="4843463"/>
            <a:ext cx="1008062" cy="504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B</a:t>
            </a:r>
          </a:p>
        </p:txBody>
      </p:sp>
      <p:sp>
        <p:nvSpPr>
          <p:cNvPr id="88081" name="Rectangle 4"/>
          <p:cNvSpPr>
            <a:spLocks noChangeArrowheads="1"/>
          </p:cNvSpPr>
          <p:nvPr/>
        </p:nvSpPr>
        <p:spPr bwMode="auto">
          <a:xfrm>
            <a:off x="1116013" y="4195763"/>
            <a:ext cx="3384550" cy="504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</a:pPr>
            <a:r>
              <a:rPr lang="pt-BR" sz="2000"/>
              <a:t>Tarifa de Pedágio = $ X,00</a:t>
            </a:r>
          </a:p>
        </p:txBody>
      </p:sp>
      <p:sp>
        <p:nvSpPr>
          <p:cNvPr id="88082" name="Rectangle 4"/>
          <p:cNvSpPr>
            <a:spLocks noChangeArrowheads="1"/>
          </p:cNvSpPr>
          <p:nvPr/>
        </p:nvSpPr>
        <p:spPr bwMode="auto">
          <a:xfrm>
            <a:off x="5076825" y="4195763"/>
            <a:ext cx="3382963" cy="504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 algn="just">
              <a:lnSpc>
                <a:spcPct val="110000"/>
              </a:lnSpc>
              <a:spcAft>
                <a:spcPct val="10000"/>
              </a:spcAft>
              <a:buClr>
                <a:schemeClr val="accent1"/>
              </a:buClr>
              <a:buSzPct val="65000"/>
            </a:pPr>
            <a:r>
              <a:rPr lang="pt-BR" sz="2000"/>
              <a:t>Tarifa de Pedágio = $ 3X,00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1357313" y="1357313"/>
          <a:ext cx="6721475" cy="4643437"/>
        </p:xfrm>
        <a:graphic>
          <a:graphicData uri="http://schemas.openxmlformats.org/presentationml/2006/ole">
            <p:oleObj spid="_x0000_s14338" name="Gráfico" r:id="rId5" imgW="7058431" imgH="487728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832475" cy="1381125"/>
          </a:xfrm>
        </p:spPr>
        <p:txBody>
          <a:bodyPr/>
          <a:lstStyle/>
          <a:p>
            <a:r>
              <a:rPr lang="pt-BR" sz="2800" smtClean="0">
                <a:solidFill>
                  <a:srgbClr val="002060"/>
                </a:solidFill>
              </a:rPr>
              <a:t>Pesquisas Realizadas sobre os Efeitos das Solicitações do Tráfego no Desempenho de Pavimentos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96875" y="1714500"/>
            <a:ext cx="8532813" cy="4429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Carga por Eixo</a:t>
            </a:r>
          </a:p>
          <a:p>
            <a:pPr marL="669925" lvl="1" indent="-325438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Sobrecarga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Tipo de Rodagem e Pressão de Enchimento dos Pneus</a:t>
            </a:r>
          </a:p>
          <a:p>
            <a:pPr marL="669925" lvl="1" indent="-325438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Rodas Duplas versus Pneus Extralargos</a:t>
            </a:r>
          </a:p>
          <a:p>
            <a:pPr marL="669925" lvl="1" indent="-325438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Eixo Dianteiro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Tipo de Eixo</a:t>
            </a:r>
          </a:p>
          <a:p>
            <a:pPr marL="669925" lvl="1" indent="-325438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Em Tandem versus Eixos Espa</a:t>
            </a:r>
            <a:r>
              <a:rPr lang="pt-BR" sz="2200">
                <a:latin typeface="Calibri" pitchFamily="34" charset="0"/>
              </a:rPr>
              <a:t>ç</a:t>
            </a:r>
            <a:r>
              <a:rPr lang="pt-BR" sz="2200"/>
              <a:t>ados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Tipo de Suspensão</a:t>
            </a:r>
          </a:p>
          <a:p>
            <a:pPr marL="669925" lvl="1" indent="-325438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Irregularidade Longitudinal dos Pavimentos</a:t>
            </a:r>
          </a:p>
          <a:p>
            <a:pPr marL="669925" lvl="1" indent="-325438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Mecânica versus Pneum</a:t>
            </a:r>
            <a:r>
              <a:rPr lang="pt-BR" sz="2200">
                <a:latin typeface="Calibri" pitchFamily="34" charset="0"/>
              </a:rPr>
              <a:t>á</a:t>
            </a:r>
            <a:r>
              <a:rPr lang="pt-BR" sz="2200"/>
              <a:t>tica</a:t>
            </a:r>
          </a:p>
          <a:p>
            <a:pPr marL="669925" lvl="1" indent="-325438" algn="just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200"/>
              <a:t>Velocidade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132138" y="477838"/>
            <a:ext cx="5832475" cy="593725"/>
          </a:xfrm>
        </p:spPr>
        <p:txBody>
          <a:bodyPr/>
          <a:lstStyle/>
          <a:p>
            <a:r>
              <a:rPr lang="pt-BR" sz="2800" smtClean="0"/>
              <a:t>Fatores de Equivalência de Cargas para Eixos Simples, Rodagem Simples</a:t>
            </a:r>
          </a:p>
        </p:txBody>
      </p:sp>
      <p:pic>
        <p:nvPicPr>
          <p:cNvPr id="90116" name="Picture 6"/>
          <p:cNvPicPr>
            <a:picLocks noChangeAspect="1" noChangeArrowheads="1"/>
          </p:cNvPicPr>
          <p:nvPr/>
        </p:nvPicPr>
        <p:blipFill>
          <a:blip r:embed="rId4" cstate="print"/>
          <a:srcRect l="1540" t="23796" r="1540" b="2800"/>
          <a:stretch>
            <a:fillRect/>
          </a:stretch>
        </p:blipFill>
        <p:spPr bwMode="auto">
          <a:xfrm>
            <a:off x="600075" y="1643063"/>
            <a:ext cx="8162925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132138" y="477838"/>
            <a:ext cx="5832475" cy="593725"/>
          </a:xfrm>
        </p:spPr>
        <p:txBody>
          <a:bodyPr/>
          <a:lstStyle/>
          <a:p>
            <a:r>
              <a:rPr lang="pt-BR" sz="2800" smtClean="0"/>
              <a:t>Fatores de Equivalência de Cargas para Eixos Simples, Rodagem Dupla</a:t>
            </a:r>
          </a:p>
        </p:txBody>
      </p:sp>
      <p:pic>
        <p:nvPicPr>
          <p:cNvPr id="91140" name="Picture 6"/>
          <p:cNvPicPr>
            <a:picLocks noChangeAspect="1" noChangeArrowheads="1"/>
          </p:cNvPicPr>
          <p:nvPr/>
        </p:nvPicPr>
        <p:blipFill>
          <a:blip r:embed="rId4" cstate="print"/>
          <a:srcRect l="1540" t="23796" r="1540" b="2800"/>
          <a:stretch>
            <a:fillRect/>
          </a:stretch>
        </p:blipFill>
        <p:spPr bwMode="auto">
          <a:xfrm>
            <a:off x="500063" y="1419225"/>
            <a:ext cx="832167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132138" y="477838"/>
            <a:ext cx="5832475" cy="593725"/>
          </a:xfrm>
        </p:spPr>
        <p:txBody>
          <a:bodyPr/>
          <a:lstStyle/>
          <a:p>
            <a:r>
              <a:rPr lang="pt-BR" sz="3200" smtClean="0"/>
              <a:t>Extralargo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0" y="2895600"/>
          <a:ext cx="5105400" cy="3049588"/>
        </p:xfrm>
        <a:graphic>
          <a:graphicData uri="http://schemas.openxmlformats.org/presentationml/2006/ole">
            <p:oleObj spid="_x0000_s15362" name="Microsoft Drawing" r:id="rId5" imgW="5465221" imgH="3265803" progId="MSDraw">
              <p:embed/>
            </p:oleObj>
          </a:graphicData>
        </a:graphic>
      </p:graphicFrame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029200" y="35814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buFont typeface="Monotype Sorts" pitchFamily="2" charset="2"/>
              <a:buChar char="w"/>
            </a:pPr>
            <a:r>
              <a:rPr lang="pt-BR" sz="2600"/>
              <a:t>Pneus Extralargos nos EUA: eixo dianteiro de caminhões curtos (betoneiras e de lixo)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25450" y="1428750"/>
            <a:ext cx="8610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buFont typeface="Monotype Sorts" pitchFamily="2" charset="2"/>
              <a:buChar char="w"/>
            </a:pPr>
            <a:r>
              <a:rPr lang="pt-BR" sz="2600"/>
              <a:t>COST 334: pneu extra-largo 385/65R22,5 é da ordem de 2,5 vezes mais danoso ao pavimento que um rodado duplo com pneus 295/80R22,5, 10R22,5 ou 11R22,5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Título 1"/>
          <p:cNvSpPr>
            <a:spLocks/>
          </p:cNvSpPr>
          <p:nvPr/>
        </p:nvSpPr>
        <p:spPr bwMode="auto">
          <a:xfrm>
            <a:off x="3132138" y="476250"/>
            <a:ext cx="5853112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4000" i="1">
                <a:solidFill>
                  <a:srgbClr val="000066"/>
                </a:solidFill>
              </a:rPr>
              <a:t>Tipo de Suspensão</a:t>
            </a:r>
          </a:p>
        </p:txBody>
      </p:sp>
      <p:pic>
        <p:nvPicPr>
          <p:cNvPr id="92164" name="Picture 5" descr="start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363663"/>
            <a:ext cx="509111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6" descr="comb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189163"/>
            <a:ext cx="5203825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ítulo 1"/>
          <p:cNvSpPr>
            <a:spLocks/>
          </p:cNvSpPr>
          <p:nvPr/>
        </p:nvSpPr>
        <p:spPr bwMode="auto">
          <a:xfrm>
            <a:off x="3132138" y="476250"/>
            <a:ext cx="5853112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4000" i="1">
                <a:solidFill>
                  <a:srgbClr val="000066"/>
                </a:solidFill>
              </a:rPr>
              <a:t>Tipo de Suspensão</a:t>
            </a:r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4133850" y="1268413"/>
          <a:ext cx="4038600" cy="1811337"/>
        </p:xfrm>
        <a:graphic>
          <a:graphicData uri="http://schemas.openxmlformats.org/presentationml/2006/ole">
            <p:oleObj spid="_x0000_s16386" name="Figura" r:id="rId5" imgW="11952093" imgH="5170785" progId="Word.Picture.8">
              <p:embed/>
            </p:oleObj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87313" y="2924175"/>
          <a:ext cx="5276850" cy="3067050"/>
        </p:xfrm>
        <a:graphic>
          <a:graphicData uri="http://schemas.openxmlformats.org/presentationml/2006/ole">
            <p:oleObj spid="_x0000_s16387" name="Planilha" r:id="rId6" imgW="9540240" imgH="5554980" progId="Excel.Sheet.8">
              <p:embed/>
            </p:oleObj>
          </a:graphicData>
        </a:graphic>
      </p:graphicFrame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5410200" y="35814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Bef>
                <a:spcPct val="30000"/>
              </a:spcBef>
              <a:buFont typeface="Monotype Sorts" pitchFamily="2" charset="2"/>
              <a:buChar char="w"/>
            </a:pPr>
            <a:r>
              <a:rPr lang="pt-BR" sz="3200"/>
              <a:t>FECD</a:t>
            </a:r>
          </a:p>
          <a:p>
            <a:pPr marL="742950" lvl="1" indent="-285750" algn="l"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/>
              <a:t>Suspensão Pneumática</a:t>
            </a:r>
          </a:p>
          <a:p>
            <a:pPr marL="1143000" lvl="2" indent="-228600" algn="l">
              <a:lnSpc>
                <a:spcPct val="110000"/>
              </a:lnSpc>
              <a:spcBef>
                <a:spcPct val="30000"/>
              </a:spcBef>
              <a:buClr>
                <a:schemeClr val="folHlink"/>
              </a:buClr>
              <a:buSzTx/>
              <a:buFontTx/>
              <a:buChar char="•"/>
            </a:pPr>
            <a:r>
              <a:rPr lang="pt-BR" sz="1800"/>
              <a:t>11 a 18% menor</a:t>
            </a:r>
          </a:p>
          <a:p>
            <a:pPr marL="1143000" lvl="2" indent="-228600" algn="l">
              <a:lnSpc>
                <a:spcPct val="110000"/>
              </a:lnSpc>
              <a:spcBef>
                <a:spcPct val="30000"/>
              </a:spcBef>
              <a:buClr>
                <a:schemeClr val="folHlink"/>
              </a:buClr>
              <a:buSzTx/>
              <a:buFontTx/>
              <a:buChar char="•"/>
            </a:pPr>
            <a:endParaRPr lang="pt-BR" sz="1400"/>
          </a:p>
          <a:p>
            <a:pPr marL="1143000" lvl="2" indent="-228600" algn="l">
              <a:lnSpc>
                <a:spcPct val="110000"/>
              </a:lnSpc>
              <a:spcBef>
                <a:spcPct val="30000"/>
              </a:spcBef>
              <a:buClr>
                <a:schemeClr val="folHlink"/>
              </a:buClr>
              <a:buSzTx/>
              <a:buFontTx/>
              <a:buChar char="•"/>
            </a:pPr>
            <a:r>
              <a:rPr lang="pt-BR" sz="1400"/>
              <a:t>(ICAP, 2006, Quebec)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ítulo 1"/>
          <p:cNvSpPr>
            <a:spLocks/>
          </p:cNvSpPr>
          <p:nvPr/>
        </p:nvSpPr>
        <p:spPr bwMode="auto">
          <a:xfrm>
            <a:off x="3132138" y="476250"/>
            <a:ext cx="5853112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3600" i="1">
                <a:solidFill>
                  <a:srgbClr val="000066"/>
                </a:solidFill>
              </a:rPr>
              <a:t>Conclusões</a:t>
            </a:r>
          </a:p>
        </p:txBody>
      </p:sp>
      <p:sp>
        <p:nvSpPr>
          <p:cNvPr id="93188" name="Rectangle 6"/>
          <p:cNvSpPr>
            <a:spLocks noChangeArrowheads="1"/>
          </p:cNvSpPr>
          <p:nvPr/>
        </p:nvSpPr>
        <p:spPr bwMode="auto">
          <a:xfrm>
            <a:off x="152400" y="1543050"/>
            <a:ext cx="88392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0"/>
              </a:spcBef>
              <a:buFont typeface="Monotype Sorts" pitchFamily="2" charset="2"/>
              <a:buChar char="w"/>
            </a:pPr>
            <a:r>
              <a:rPr lang="pt-BR" sz="3200"/>
              <a:t>Carga por Eixo e Sobrecarga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/>
              <a:t>Estudos econômicos globais para a fixação dos limites legais de dimensões e pesos dos veículos</a:t>
            </a:r>
          </a:p>
          <a:p>
            <a:pPr marL="1143000" lvl="2" indent="-228600" algn="l">
              <a:spcBef>
                <a:spcPct val="0"/>
              </a:spcBef>
              <a:buClr>
                <a:schemeClr val="folHlink"/>
              </a:buClr>
              <a:buSzTx/>
              <a:buFontTx/>
              <a:buChar char="•"/>
            </a:pPr>
            <a:r>
              <a:rPr lang="pt-BR" sz="1800"/>
              <a:t>Proteger a infra-estrutura sem comprometer a produtividade da modalidade rodoviária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 sz="2200"/>
              <a:t>Multas e tarifas em função dos </a:t>
            </a:r>
            <a:r>
              <a:rPr lang="pt-BR" sz="2200" i="1"/>
              <a:t>FEC</a:t>
            </a:r>
            <a:r>
              <a:rPr lang="pt-BR" sz="2200"/>
              <a:t> e das distâncias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 sz="2200"/>
              <a:t>Sistemas de pesagem: controle da sobrecarga é vital para o bom desempenho dos pavimentos</a:t>
            </a:r>
          </a:p>
          <a:p>
            <a:pPr marL="342900" indent="-342900" algn="l">
              <a:spcBef>
                <a:spcPct val="0"/>
              </a:spcBef>
              <a:buFont typeface="Monotype Sorts" pitchFamily="2" charset="2"/>
              <a:buChar char="w"/>
            </a:pPr>
            <a:r>
              <a:rPr lang="pt-BR" sz="3200"/>
              <a:t>Pressão de Enchimento dos Pneus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 sz="2200"/>
              <a:t>Deve ser objeto de regulamentação técnica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 sz="2200"/>
              <a:t>Deve ser considerada nos métodos de dosagem de misturas asfálticas e no dimensionamento de pavimentos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ítulo 1"/>
          <p:cNvSpPr>
            <a:spLocks/>
          </p:cNvSpPr>
          <p:nvPr/>
        </p:nvSpPr>
        <p:spPr bwMode="auto">
          <a:xfrm>
            <a:off x="3132138" y="476250"/>
            <a:ext cx="5853112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3600" i="1">
                <a:solidFill>
                  <a:srgbClr val="000066"/>
                </a:solidFill>
              </a:rPr>
              <a:t>Conclusões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457200" y="1343025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0"/>
              </a:spcBef>
              <a:buFont typeface="Monotype Sorts" pitchFamily="2" charset="2"/>
              <a:buChar char="w"/>
            </a:pPr>
            <a:r>
              <a:rPr lang="pt-BR" sz="3200"/>
              <a:t>Pneus Extra-largos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/>
              <a:t>Deterioram muito mais os pavimentos, mesmo com suspensão pneumática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/>
              <a:t>Liberação inicial para utilização apenas nos eixos dianteiros (50 kN a 70 kN)</a:t>
            </a:r>
          </a:p>
          <a:p>
            <a:pPr marL="342900" indent="-342900" algn="l">
              <a:spcBef>
                <a:spcPct val="0"/>
              </a:spcBef>
              <a:buFont typeface="Monotype Sorts" pitchFamily="2" charset="2"/>
              <a:buChar char="w"/>
            </a:pPr>
            <a:r>
              <a:rPr lang="pt-BR" sz="3200"/>
              <a:t>Rodagem Simples (Pneus Convencionais)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/>
              <a:t>Efeitos sobre a deterioração dos pavimentos subestimados pelos métodos utilizados no Brasil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/>
              <a:t>Retorno ao limite legal de 50 kN em substituição ao valor atual de 60 kN</a:t>
            </a:r>
          </a:p>
          <a:p>
            <a:pPr marL="742950" lvl="1" indent="-285750" algn="l">
              <a:spcBef>
                <a:spcPct val="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pt-BR"/>
              <a:t>Consideração em separado dos eixos com rodagem simples dos eixos com rodagem dupla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04813"/>
            <a:ext cx="5976937" cy="647700"/>
          </a:xfrm>
        </p:spPr>
        <p:txBody>
          <a:bodyPr/>
          <a:lstStyle/>
          <a:p>
            <a:r>
              <a:rPr lang="pt-BR" smtClean="0"/>
              <a:t>Contextualização do Problema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384586" y="4005064"/>
            <a:ext cx="6357982" cy="20002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1943100"/>
          </a:xfrm>
        </p:spPr>
        <p:txBody>
          <a:bodyPr/>
          <a:lstStyle/>
          <a:p>
            <a:pPr algn="ctr"/>
            <a:r>
              <a:rPr lang="pt-BR" b="1" smtClean="0"/>
              <a:t>RECURSOS </a:t>
            </a:r>
            <a:r>
              <a:rPr lang="pt-BR" b="1" smtClean="0">
                <a:solidFill>
                  <a:srgbClr val="FF0000"/>
                </a:solidFill>
              </a:rPr>
              <a:t>INSUFICIENTES</a:t>
            </a:r>
          </a:p>
          <a:p>
            <a:pPr algn="ctr"/>
            <a:endParaRPr lang="pt-BR" b="1" smtClean="0"/>
          </a:p>
          <a:p>
            <a:pPr algn="ctr"/>
            <a:endParaRPr lang="pt-BR" b="1" smtClean="0"/>
          </a:p>
          <a:p>
            <a:pPr algn="ctr"/>
            <a:r>
              <a:rPr lang="pt-BR" b="1" smtClean="0">
                <a:solidFill>
                  <a:srgbClr val="FF0000"/>
                </a:solidFill>
              </a:rPr>
              <a:t>OTIMIZAÇÃO</a:t>
            </a:r>
            <a:r>
              <a:rPr lang="pt-BR" b="1" smtClean="0"/>
              <a:t> DA APLICAÇÃO DOS RECURSOS</a:t>
            </a:r>
          </a:p>
        </p:txBody>
      </p:sp>
      <p:sp>
        <p:nvSpPr>
          <p:cNvPr id="9" name="Espaço Reservado para Conteúdo 1"/>
          <p:cNvSpPr txBox="1">
            <a:spLocks/>
          </p:cNvSpPr>
          <p:nvPr/>
        </p:nvSpPr>
        <p:spPr>
          <a:xfrm>
            <a:off x="473075" y="4076700"/>
            <a:ext cx="8183563" cy="1973263"/>
          </a:xfrm>
          <a:prstGeom prst="rect">
            <a:avLst/>
          </a:prstGeom>
        </p:spPr>
        <p:txBody>
          <a:bodyPr lIns="182880" tIns="91440"/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SISTEMAS DE GERÊNCIA 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PAVIMENTOS (SGP)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4313544" y="2387924"/>
            <a:ext cx="500066" cy="48002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ítulo 1"/>
          <p:cNvSpPr>
            <a:spLocks/>
          </p:cNvSpPr>
          <p:nvPr/>
        </p:nvSpPr>
        <p:spPr bwMode="auto">
          <a:xfrm>
            <a:off x="3132138" y="549275"/>
            <a:ext cx="5853112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4000" i="1">
                <a:solidFill>
                  <a:srgbClr val="000066"/>
                </a:solidFill>
              </a:rPr>
              <a:t>Conclusões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642938" y="1285875"/>
            <a:ext cx="8072437" cy="4703763"/>
          </a:xfrm>
          <a:prstGeom prst="rect">
            <a:avLst/>
          </a:prstGeom>
          <a:noFill/>
          <a:ln w="9525" cap="rnd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Título 1"/>
          <p:cNvSpPr>
            <a:spLocks/>
          </p:cNvSpPr>
          <p:nvPr/>
        </p:nvSpPr>
        <p:spPr bwMode="auto">
          <a:xfrm>
            <a:off x="3132138" y="357188"/>
            <a:ext cx="5853112" cy="642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4000" i="1">
                <a:solidFill>
                  <a:srgbClr val="000066"/>
                </a:solidFill>
              </a:rPr>
              <a:t>Conclusões</a:t>
            </a: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1146175" y="1214438"/>
            <a:ext cx="6711950" cy="4864100"/>
          </a:xfrm>
          <a:prstGeom prst="rect">
            <a:avLst/>
          </a:prstGeom>
          <a:noFill/>
          <a:ln w="9525" cap="rnd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ítulo 1"/>
          <p:cNvSpPr>
            <a:spLocks/>
          </p:cNvSpPr>
          <p:nvPr/>
        </p:nvSpPr>
        <p:spPr bwMode="auto">
          <a:xfrm>
            <a:off x="3132138" y="357188"/>
            <a:ext cx="5853112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4000" i="1">
                <a:solidFill>
                  <a:srgbClr val="000066"/>
                </a:solidFill>
              </a:rPr>
              <a:t>Conclusões</a:t>
            </a: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571500" y="1285875"/>
            <a:ext cx="8072438" cy="4781550"/>
          </a:xfrm>
          <a:prstGeom prst="rect">
            <a:avLst/>
          </a:prstGeom>
          <a:noFill/>
          <a:ln w="9525" cap="rnd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/>
          </p:cNvSpPr>
          <p:nvPr/>
        </p:nvSpPr>
        <p:spPr bwMode="auto">
          <a:xfrm>
            <a:off x="3276600" y="404813"/>
            <a:ext cx="5688013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Engenharia de Pavimenta</a:t>
            </a:r>
            <a:r>
              <a:rPr lang="pt-BR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ç</a:t>
            </a:r>
            <a:r>
              <a:rPr lang="pt-BR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ão:</a:t>
            </a:r>
            <a:br>
              <a:rPr lang="pt-BR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pt-BR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Perspectivas Futuras ???</a:t>
            </a:r>
          </a:p>
        </p:txBody>
      </p:sp>
      <p:pic>
        <p:nvPicPr>
          <p:cNvPr id="983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89138"/>
            <a:ext cx="84613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287338" y="6237288"/>
            <a:ext cx="7597775" cy="3603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Aft>
                <a:spcPct val="10000"/>
              </a:spcAft>
              <a:buClr>
                <a:schemeClr val="accent1"/>
              </a:buClr>
              <a:buSzPct val="65000"/>
              <a:buFont typeface="Monotype Sorts" pitchFamily="2" charset="2"/>
              <a:buChar char="w"/>
            </a:pPr>
            <a:r>
              <a:rPr lang="pt-BR" sz="3000">
                <a:solidFill>
                  <a:schemeClr val="tx2"/>
                </a:solidFill>
                <a:latin typeface="Arial" charset="0"/>
                <a:cs typeface="Arial" charset="0"/>
              </a:rPr>
              <a:t>Só serão boas se houver Engenharia!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2" descr="slide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500438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1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125538"/>
            <a:ext cx="309562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9" descr="290920090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1196975"/>
            <a:ext cx="30495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10" descr="300920090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3573463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2"/>
          <p:cNvPicPr>
            <a:picLocks noGrp="1"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/>
          </p:cNvSpPr>
          <p:nvPr/>
        </p:nvSpPr>
        <p:spPr bwMode="auto">
          <a:xfrm>
            <a:off x="3419475" y="404813"/>
            <a:ext cx="52562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Engenharia</a:t>
            </a:r>
          </a:p>
        </p:txBody>
      </p:sp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8" cstate="print"/>
          <a:srcRect b="-2"/>
          <a:stretch>
            <a:fillRect/>
          </a:stretch>
        </p:blipFill>
        <p:spPr bwMode="auto">
          <a:xfrm>
            <a:off x="3563938" y="2997200"/>
            <a:ext cx="40338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ítulo 1"/>
          <p:cNvSpPr>
            <a:spLocks/>
          </p:cNvSpPr>
          <p:nvPr/>
        </p:nvSpPr>
        <p:spPr bwMode="auto">
          <a:xfrm>
            <a:off x="3132138" y="476250"/>
            <a:ext cx="58531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4000" i="1">
                <a:solidFill>
                  <a:srgbClr val="000066"/>
                </a:solidFill>
              </a:rPr>
              <a:t>Engenharia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4" cstate="print">
            <a:grayscl/>
          </a:blip>
          <a:srcRect l="3520" r="4108"/>
          <a:stretch>
            <a:fillRect/>
          </a:stretch>
        </p:blipFill>
        <p:spPr bwMode="auto">
          <a:xfrm>
            <a:off x="539750" y="3789363"/>
            <a:ext cx="3149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00357" name="Picture 4" descr="IMG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" y="1341438"/>
            <a:ext cx="331311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1989138"/>
            <a:ext cx="52578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16013" y="1412875"/>
            <a:ext cx="78486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Monotype Sorts" pitchFamily="2" charset="2"/>
              <a:buChar char="w"/>
              <a:defRPr/>
            </a:pPr>
            <a:r>
              <a:rPr lang="pt-BR" sz="2800" i="1" kern="0" dirty="0">
                <a:latin typeface="Arial" charset="0"/>
              </a:rPr>
              <a:t>PROCESSO SINÉRGICO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SzTx/>
              <a:buFontTx/>
              <a:buChar char="•"/>
              <a:defRPr/>
            </a:pPr>
            <a:r>
              <a:rPr lang="pt-BR" i="1" kern="0" dirty="0">
                <a:solidFill>
                  <a:schemeClr val="tx2"/>
                </a:solidFill>
                <a:latin typeface="Arial" charset="0"/>
              </a:rPr>
              <a:t>Colaboração: órgãos públicos, iniciativa privada e universidades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Monotype Sorts" pitchFamily="2" charset="2"/>
              <a:buChar char="w"/>
              <a:defRPr/>
            </a:pPr>
            <a:r>
              <a:rPr lang="pt-BR" sz="2800" i="1" kern="0" dirty="0">
                <a:latin typeface="Arial" charset="0"/>
              </a:rPr>
              <a:t>UNIVERSIDADES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SzTx/>
              <a:buFontTx/>
              <a:buChar char="•"/>
              <a:defRPr/>
            </a:pPr>
            <a:r>
              <a:rPr lang="pt-BR" i="1" kern="0" dirty="0">
                <a:solidFill>
                  <a:schemeClr val="tx2"/>
                </a:solidFill>
                <a:latin typeface="Arial" charset="0"/>
              </a:rPr>
              <a:t>Importância subestimada</a:t>
            </a:r>
          </a:p>
          <a:p>
            <a:pPr marL="1143000" lvl="2" indent="-228600" algn="l"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pt-BR" sz="2000" i="1" kern="0" dirty="0">
                <a:solidFill>
                  <a:schemeClr val="tx2"/>
                </a:solidFill>
                <a:latin typeface="Arial" charset="0"/>
              </a:rPr>
              <a:t>Elaboração e Revisão de Normas</a:t>
            </a:r>
          </a:p>
          <a:p>
            <a:pPr marL="1143000" lvl="2" indent="-228600" algn="l"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pt-BR" sz="2000" i="1" kern="0" dirty="0">
                <a:solidFill>
                  <a:schemeClr val="tx2"/>
                </a:solidFill>
                <a:latin typeface="Arial" charset="0"/>
              </a:rPr>
              <a:t>Treinamentos e cursos de atualização e especialização</a:t>
            </a:r>
          </a:p>
          <a:p>
            <a:pPr marL="1143000" lvl="2" indent="-228600" algn="l"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pt-BR" sz="2000" i="1" kern="0" dirty="0">
                <a:solidFill>
                  <a:schemeClr val="tx2"/>
                </a:solidFill>
                <a:latin typeface="Arial" charset="0"/>
              </a:rPr>
              <a:t>Desenvolvimento de pesquisas voltadas para as necessidades de médio e longo-prazos</a:t>
            </a:r>
          </a:p>
          <a:p>
            <a:pPr marL="1143000" lvl="2" indent="-228600" algn="l"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Tx/>
              <a:buFontTx/>
              <a:buChar char="•"/>
              <a:defRPr/>
            </a:pPr>
            <a:r>
              <a:rPr lang="pt-BR" sz="2000" i="1" kern="0" dirty="0">
                <a:solidFill>
                  <a:schemeClr val="tx2"/>
                </a:solidFill>
                <a:latin typeface="Arial" charset="0"/>
              </a:rPr>
              <a:t>Documentação da </a:t>
            </a:r>
            <a:r>
              <a:rPr lang="pt-BR" sz="2000" i="1" kern="0" dirty="0" err="1">
                <a:solidFill>
                  <a:schemeClr val="tx2"/>
                </a:solidFill>
                <a:latin typeface="Arial" charset="0"/>
              </a:rPr>
              <a:t>monitorização</a:t>
            </a:r>
            <a:r>
              <a:rPr lang="pt-BR" sz="2000" i="1" kern="0" dirty="0">
                <a:solidFill>
                  <a:schemeClr val="tx2"/>
                </a:solidFill>
                <a:latin typeface="Arial" charset="0"/>
              </a:rPr>
              <a:t> e das pesquisas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35375" y="466725"/>
            <a:ext cx="5006975" cy="585788"/>
          </a:xfrm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976937" cy="863600"/>
          </a:xfrm>
        </p:spPr>
        <p:txBody>
          <a:bodyPr/>
          <a:lstStyle/>
          <a:p>
            <a:r>
              <a:rPr lang="pt-BR" smtClean="0"/>
              <a:t>Contextualização do Problema</a:t>
            </a:r>
          </a:p>
        </p:txBody>
      </p:sp>
      <p:pic>
        <p:nvPicPr>
          <p:cNvPr id="7" name="Picture 4" descr="logo_blubl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634" y="1772816"/>
            <a:ext cx="461428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642938" y="3571875"/>
            <a:ext cx="7858125" cy="2214563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Modelos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flexíveis</a:t>
            </a:r>
            <a:r>
              <a:rPr lang="pt-B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complexos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endParaRPr lang="pt-B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endParaRPr lang="pt-B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pt-B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rande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número</a:t>
            </a:r>
            <a:r>
              <a:rPr lang="pt-B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 dados de entrada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4319586" y="4357694"/>
            <a:ext cx="500066" cy="48002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976937" cy="863600"/>
          </a:xfrm>
        </p:spPr>
        <p:txBody>
          <a:bodyPr/>
          <a:lstStyle/>
          <a:p>
            <a:r>
              <a:rPr lang="pt-BR" smtClean="0"/>
              <a:t>Contextualização do Problema</a:t>
            </a:r>
          </a:p>
        </p:txBody>
      </p:sp>
      <p:pic>
        <p:nvPicPr>
          <p:cNvPr id="7" name="Picture 4" descr="logo_blubl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634" y="1628800"/>
            <a:ext cx="461428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642938" y="3286125"/>
            <a:ext cx="7858125" cy="257175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Usuário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conhecer o nível de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sensibilidade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Canalizar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esforços e recursos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parâmetros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mais importantes 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4319586" y="4071942"/>
            <a:ext cx="500066" cy="48002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5"/>
          <p:cNvSpPr>
            <a:spLocks noGrp="1" noChangeArrowheads="1"/>
          </p:cNvSpPr>
          <p:nvPr>
            <p:ph type="title"/>
          </p:nvPr>
        </p:nvSpPr>
        <p:spPr>
          <a:xfrm>
            <a:off x="3419475" y="477838"/>
            <a:ext cx="5400675" cy="647700"/>
          </a:xfrm>
        </p:spPr>
        <p:txBody>
          <a:bodyPr/>
          <a:lstStyle/>
          <a:p>
            <a:r>
              <a:rPr lang="pt-BR" smtClean="0"/>
              <a:t>Análise de Sensibilidade</a:t>
            </a:r>
          </a:p>
        </p:txBody>
      </p:sp>
      <p:sp>
        <p:nvSpPr>
          <p:cNvPr id="6" name="Espaço Reservado para Conteúdo 6"/>
          <p:cNvSpPr>
            <a:spLocks noGrp="1"/>
          </p:cNvSpPr>
          <p:nvPr>
            <p:ph idx="1"/>
          </p:nvPr>
        </p:nvSpPr>
        <p:spPr>
          <a:xfrm>
            <a:off x="473075" y="1628775"/>
            <a:ext cx="8185150" cy="44640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pt-BR" b="1" i="1" dirty="0" smtClean="0"/>
              <a:t>Definição</a:t>
            </a:r>
          </a:p>
          <a:p>
            <a:pPr marL="665163" lvl="1" indent="-265113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b="1" dirty="0" smtClean="0"/>
              <a:t>Estudo da variação de um resultado de um modelo (numérico ou não), atribuindo-a, qualitativamente ou quantitativamente, a diferentes fontes de variação</a:t>
            </a:r>
          </a:p>
          <a:p>
            <a:pPr marL="665163" lvl="1" indent="-265113" algn="just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pt-BR" sz="2000" b="1" dirty="0" smtClean="0"/>
          </a:p>
          <a:p>
            <a:pPr marL="665163" lvl="1" indent="-265113" algn="just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pt-BR" sz="2000" b="1" dirty="0" smtClean="0"/>
          </a:p>
          <a:p>
            <a:pPr marL="665163" lvl="1" indent="-265113" algn="just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pt-BR" b="1" dirty="0" smtClean="0"/>
          </a:p>
          <a:p>
            <a:pPr marL="265113" indent="-265113">
              <a:spcBef>
                <a:spcPts val="600"/>
              </a:spcBef>
              <a:defRPr/>
            </a:pPr>
            <a:r>
              <a:rPr lang="pt-BR" b="1" i="1" dirty="0" smtClean="0"/>
              <a:t>Objetivos</a:t>
            </a:r>
            <a:r>
              <a:rPr lang="pt-BR" b="1" dirty="0" smtClean="0"/>
              <a:t> 	</a:t>
            </a:r>
          </a:p>
          <a:p>
            <a:pPr marL="665163" lvl="1" indent="-265113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b="1" dirty="0" smtClean="0"/>
              <a:t>Analisar importância dos fatores</a:t>
            </a:r>
          </a:p>
          <a:p>
            <a:pPr marL="665163" lvl="1" indent="-265113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b="1" dirty="0" smtClean="0"/>
              <a:t>Analisar interações entre fatores</a:t>
            </a:r>
          </a:p>
          <a:p>
            <a:pPr marL="665163" lvl="1" indent="-265113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b="1" dirty="0" smtClean="0"/>
              <a:t>Analisar não linearidades do modelo</a:t>
            </a:r>
            <a:endParaRPr lang="pt-BR" sz="2000" b="1" dirty="0"/>
          </a:p>
        </p:txBody>
      </p:sp>
      <p:pic>
        <p:nvPicPr>
          <p:cNvPr id="7" name="Picture 4" descr="logo_blubl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12976"/>
            <a:ext cx="461428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4454" name="Grupo 7"/>
          <p:cNvGrpSpPr>
            <a:grpSpLocks/>
          </p:cNvGrpSpPr>
          <p:nvPr/>
        </p:nvGrpSpPr>
        <p:grpSpPr bwMode="auto">
          <a:xfrm>
            <a:off x="6165850" y="2960688"/>
            <a:ext cx="2297113" cy="2979737"/>
            <a:chOff x="4929190" y="2786058"/>
            <a:chExt cx="2296320" cy="2979458"/>
          </a:xfrm>
        </p:grpSpPr>
        <p:sp>
          <p:nvSpPr>
            <p:cNvPr id="9" name="Elipse 8"/>
            <p:cNvSpPr/>
            <p:nvPr/>
          </p:nvSpPr>
          <p:spPr>
            <a:xfrm>
              <a:off x="4929190" y="2786058"/>
              <a:ext cx="1857388" cy="1857388"/>
            </a:xfrm>
            <a:prstGeom prst="ellipse">
              <a:avLst/>
            </a:prstGeom>
            <a:solidFill>
              <a:schemeClr val="accent1">
                <a:lumMod val="75000"/>
                <a:alpha val="40000"/>
              </a:schemeClr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luxograma: Processo 9"/>
            <p:cNvSpPr/>
            <p:nvPr/>
          </p:nvSpPr>
          <p:spPr>
            <a:xfrm rot="-2700000">
              <a:off x="6931091" y="4167879"/>
              <a:ext cx="294419" cy="1597637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04813"/>
            <a:ext cx="5976937" cy="719137"/>
          </a:xfrm>
        </p:spPr>
        <p:txBody>
          <a:bodyPr/>
          <a:lstStyle/>
          <a:p>
            <a:r>
              <a:rPr lang="pt-BR" smtClean="0"/>
              <a:t>Contextualização do Problema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idx="1"/>
          </p:nvPr>
        </p:nvSpPr>
        <p:spPr>
          <a:xfrm>
            <a:off x="2339975" y="1670050"/>
            <a:ext cx="1143000" cy="581025"/>
          </a:xfrm>
        </p:spPr>
        <p:txBody>
          <a:bodyPr anchor="ctr">
            <a:noAutofit/>
          </a:bodyPr>
          <a:lstStyle/>
          <a:p>
            <a:pPr algn="ctr">
              <a:buFont typeface="Monotype Sorts" pitchFamily="2" charset="2"/>
              <a:buNone/>
              <a:defRPr/>
            </a:pP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2" name="Espaço Reservado para Conteúdo 1"/>
          <p:cNvSpPr txBox="1">
            <a:spLocks/>
          </p:cNvSpPr>
          <p:nvPr/>
        </p:nvSpPr>
        <p:spPr>
          <a:xfrm>
            <a:off x="357188" y="1484313"/>
            <a:ext cx="2643187" cy="1081087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Modelos de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Previsão</a:t>
            </a:r>
          </a:p>
        </p:txBody>
      </p:sp>
      <p:sp>
        <p:nvSpPr>
          <p:cNvPr id="23" name="Espaço Reservado para Conteúdo 1"/>
          <p:cNvSpPr txBox="1">
            <a:spLocks/>
          </p:cNvSpPr>
          <p:nvPr/>
        </p:nvSpPr>
        <p:spPr>
          <a:xfrm>
            <a:off x="2887663" y="1484313"/>
            <a:ext cx="2643187" cy="1081087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Análises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Adequadas</a:t>
            </a:r>
          </a:p>
        </p:txBody>
      </p:sp>
      <p:sp>
        <p:nvSpPr>
          <p:cNvPr id="24" name="Espaço Reservado para Conteúdo 1"/>
          <p:cNvSpPr txBox="1">
            <a:spLocks/>
          </p:cNvSpPr>
          <p:nvPr/>
        </p:nvSpPr>
        <p:spPr>
          <a:xfrm>
            <a:off x="5500688" y="1489075"/>
            <a:ext cx="3071812" cy="1081088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Simulações</a:t>
            </a:r>
            <a:r>
              <a:rPr lang="pt-B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das Alternativas</a:t>
            </a:r>
          </a:p>
        </p:txBody>
      </p:sp>
      <p:sp>
        <p:nvSpPr>
          <p:cNvPr id="25" name="Espaço Reservado para Conteúdo 1"/>
          <p:cNvSpPr txBox="1">
            <a:spLocks/>
          </p:cNvSpPr>
          <p:nvPr/>
        </p:nvSpPr>
        <p:spPr>
          <a:xfrm>
            <a:off x="4887913" y="1668463"/>
            <a:ext cx="1143000" cy="581025"/>
          </a:xfrm>
          <a:prstGeom prst="rect">
            <a:avLst/>
          </a:prstGeom>
        </p:spPr>
        <p:txBody>
          <a:bodyPr lIns="182880" tIns="91440" anchor="ctr"/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</a:p>
        </p:txBody>
      </p:sp>
      <p:pic>
        <p:nvPicPr>
          <p:cNvPr id="26" name="Picture 4" descr="logo_blubl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1972" y="3919376"/>
            <a:ext cx="461428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Espaço Reservado para Conteúdo 1"/>
          <p:cNvSpPr txBox="1">
            <a:spLocks/>
          </p:cNvSpPr>
          <p:nvPr/>
        </p:nvSpPr>
        <p:spPr>
          <a:xfrm>
            <a:off x="1714500" y="2403475"/>
            <a:ext cx="5715000" cy="1431925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</a:p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Soluções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Otimizadas</a:t>
            </a:r>
          </a:p>
        </p:txBody>
      </p:sp>
      <p:sp>
        <p:nvSpPr>
          <p:cNvPr id="28" name="Espaço Reservado para Conteúdo 1"/>
          <p:cNvSpPr txBox="1">
            <a:spLocks/>
          </p:cNvSpPr>
          <p:nvPr/>
        </p:nvSpPr>
        <p:spPr bwMode="auto">
          <a:xfrm>
            <a:off x="473075" y="5661025"/>
            <a:ext cx="8185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pt-BR" sz="2800" kern="0" dirty="0">
                <a:latin typeface="+mn-lt"/>
              </a:rPr>
              <a:t> Análises Plurianuais, com correções periódicas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endParaRPr lang="pt-BR" sz="2800" kern="0" dirty="0">
              <a:latin typeface="+mn-lt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endParaRPr lang="pt-BR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23" grpId="0"/>
      <p:bldP spid="24" grpId="0"/>
      <p:bldP spid="25" grpId="0"/>
      <p:bldP spid="2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574675"/>
          </a:xfrm>
        </p:spPr>
        <p:txBody>
          <a:bodyPr/>
          <a:lstStyle/>
          <a:p>
            <a:r>
              <a:rPr lang="pt-BR" smtClean="0"/>
              <a:t>Método Ceteris Paribus</a:t>
            </a:r>
          </a:p>
        </p:txBody>
      </p:sp>
      <p:sp>
        <p:nvSpPr>
          <p:cNvPr id="4" name="Espaço Reservado para Conteúdo 6"/>
          <p:cNvSpPr>
            <a:spLocks noGrp="1"/>
          </p:cNvSpPr>
          <p:nvPr>
            <p:ph idx="1"/>
          </p:nvPr>
        </p:nvSpPr>
        <p:spPr>
          <a:xfrm>
            <a:off x="473075" y="1785938"/>
            <a:ext cx="8185150" cy="3587750"/>
          </a:xfrm>
        </p:spPr>
        <p:txBody>
          <a:bodyPr/>
          <a:lstStyle/>
          <a:p>
            <a:r>
              <a:rPr lang="pt-BR" b="1" i="1" smtClean="0"/>
              <a:t>Vantagens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Simplicidade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Baixo custo computacional</a:t>
            </a:r>
          </a:p>
          <a:p>
            <a:pPr lvl="1">
              <a:buFontTx/>
              <a:buNone/>
            </a:pPr>
            <a:endParaRPr lang="pt-BR" b="1" i="1" smtClean="0"/>
          </a:p>
          <a:p>
            <a:r>
              <a:rPr lang="pt-BR" b="1" i="1" smtClean="0"/>
              <a:t>Desvantagens</a:t>
            </a:r>
          </a:p>
          <a:p>
            <a:pPr lvl="1">
              <a:buFont typeface="Wingdings" pitchFamily="2" charset="2"/>
              <a:buChar char="ü"/>
            </a:pPr>
            <a:r>
              <a:rPr lang="pt-BR" b="1" i="1" smtClean="0"/>
              <a:t> </a:t>
            </a:r>
            <a:r>
              <a:rPr lang="pt-BR" b="1" smtClean="0"/>
              <a:t>Abrangência local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Não reconhece interações e não linearidades</a:t>
            </a:r>
          </a:p>
          <a:p>
            <a:pPr lvl="1">
              <a:buFont typeface="Wingdings" pitchFamily="2" charset="2"/>
              <a:buChar char="ü"/>
            </a:pPr>
            <a:endParaRPr lang="pt-BR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574675"/>
          </a:xfrm>
        </p:spPr>
        <p:txBody>
          <a:bodyPr/>
          <a:lstStyle/>
          <a:p>
            <a:r>
              <a:rPr lang="pt-BR" sz="3200" smtClean="0"/>
              <a:t>Método dos Efeitos Elementares</a:t>
            </a:r>
          </a:p>
        </p:txBody>
      </p:sp>
      <p:sp>
        <p:nvSpPr>
          <p:cNvPr id="4" name="Espaço Reservado para Conteúdo 6"/>
          <p:cNvSpPr>
            <a:spLocks noGrp="1"/>
          </p:cNvSpPr>
          <p:nvPr>
            <p:ph idx="1"/>
          </p:nvPr>
        </p:nvSpPr>
        <p:spPr>
          <a:xfrm>
            <a:off x="473075" y="1643063"/>
            <a:ext cx="8185150" cy="4233862"/>
          </a:xfrm>
        </p:spPr>
        <p:txBody>
          <a:bodyPr/>
          <a:lstStyle/>
          <a:p>
            <a:r>
              <a:rPr lang="pt-BR" b="1" i="1" smtClean="0"/>
              <a:t>Vantagens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Simples aplicação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Baixo custo computacional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Fácil interpretação dos resultados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Identifica possíveis interações / não linearidades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Abrangência global</a:t>
            </a:r>
          </a:p>
          <a:p>
            <a:pPr lvl="1">
              <a:buFontTx/>
              <a:buNone/>
            </a:pPr>
            <a:endParaRPr lang="pt-BR" b="1" i="1" smtClean="0"/>
          </a:p>
          <a:p>
            <a:r>
              <a:rPr lang="pt-BR" b="1" i="1" smtClean="0"/>
              <a:t>Desvantagem</a:t>
            </a:r>
          </a:p>
          <a:p>
            <a:pPr lvl="1">
              <a:buFont typeface="Wingdings" pitchFamily="2" charset="2"/>
              <a:buChar char="ü"/>
            </a:pPr>
            <a:r>
              <a:rPr lang="pt-BR" b="1" i="1" smtClean="0"/>
              <a:t> </a:t>
            </a:r>
            <a:r>
              <a:rPr lang="pt-BR" b="1" smtClean="0"/>
              <a:t>Não estima as interações individuais</a:t>
            </a:r>
          </a:p>
          <a:p>
            <a:pPr lvl="1">
              <a:buFont typeface="Wingdings" pitchFamily="2" charset="2"/>
              <a:buChar char="ü"/>
            </a:pPr>
            <a:endParaRPr lang="pt-BR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574675"/>
          </a:xfrm>
        </p:spPr>
        <p:txBody>
          <a:bodyPr/>
          <a:lstStyle/>
          <a:p>
            <a:r>
              <a:rPr lang="pt-BR" sz="3200" smtClean="0"/>
              <a:t>Método dos Efeitos Elementares</a:t>
            </a:r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781050" y="1557338"/>
            <a:ext cx="8183563" cy="44640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b="1" smtClean="0"/>
              <a:t> Objetivo: Separar os fatores em: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Importantes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Negligenciáveis</a:t>
            </a:r>
          </a:p>
          <a:p>
            <a:pPr>
              <a:buFont typeface="Wingdings" pitchFamily="2" charset="2"/>
              <a:buChar char="ü"/>
            </a:pPr>
            <a:r>
              <a:rPr lang="pt-BR" b="1" smtClean="0"/>
              <a:t> Método: Geração de trajetórias para calcular </a:t>
            </a:r>
            <a:r>
              <a:rPr lang="pt-BR" b="1" i="1" smtClean="0"/>
              <a:t>EE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 Modelo com k fatores de entrada</a:t>
            </a:r>
          </a:p>
          <a:p>
            <a:pPr lvl="2">
              <a:buFont typeface="Wingdings" pitchFamily="2" charset="2"/>
              <a:buChar char="ü"/>
            </a:pPr>
            <a:r>
              <a:rPr lang="pt-BR" b="1" smtClean="0"/>
              <a:t> Trajetória = Matriz k+1 por k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61 fatores em análise</a:t>
            </a:r>
          </a:p>
          <a:p>
            <a:pPr lvl="2">
              <a:buFont typeface="Wingdings" pitchFamily="2" charset="2"/>
              <a:buChar char="ü"/>
            </a:pPr>
            <a:r>
              <a:rPr lang="pt-BR" b="1" smtClean="0"/>
              <a:t> Trajetórias = Matrizes 62 x 61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3 níveis no intervalo de variação</a:t>
            </a:r>
          </a:p>
          <a:p>
            <a:pPr lvl="1">
              <a:buFont typeface="Wingdings" pitchFamily="2" charset="2"/>
              <a:buChar char="ü"/>
            </a:pPr>
            <a:r>
              <a:rPr lang="pt-BR" b="1" smtClean="0"/>
              <a:t>30 Trajetórias (</a:t>
            </a:r>
            <a:r>
              <a:rPr lang="pt-BR" b="1" i="1" smtClean="0"/>
              <a:t>em estudo</a:t>
            </a:r>
            <a:r>
              <a:rPr lang="pt-BR" b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Análise de Sensibilidade do HDM-4</a:t>
            </a:r>
          </a:p>
        </p:txBody>
      </p:sp>
      <p:pic>
        <p:nvPicPr>
          <p:cNvPr id="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b="9804"/>
          <a:stretch>
            <a:fillRect/>
          </a:stretch>
        </p:blipFill>
        <p:spPr bwMode="auto">
          <a:xfrm>
            <a:off x="828675" y="1571625"/>
            <a:ext cx="7472363" cy="421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Análise de Sensibilidade do HDM-4</a:t>
            </a:r>
          </a:p>
        </p:txBody>
      </p:sp>
      <p:pic>
        <p:nvPicPr>
          <p:cNvPr id="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r="39764" b="4750"/>
          <a:stretch>
            <a:fillRect/>
          </a:stretch>
        </p:blipFill>
        <p:spPr bwMode="auto">
          <a:xfrm>
            <a:off x="2439988" y="1604963"/>
            <a:ext cx="4260850" cy="421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Análise de Sensibilidade do HDM-4</a:t>
            </a:r>
          </a:p>
        </p:txBody>
      </p:sp>
      <p:sp>
        <p:nvSpPr>
          <p:cNvPr id="110596" name="Espaço Reservado para Conteúdo 1"/>
          <p:cNvSpPr>
            <a:spLocks noGrp="1"/>
          </p:cNvSpPr>
          <p:nvPr>
            <p:ph idx="1"/>
          </p:nvPr>
        </p:nvSpPr>
        <p:spPr>
          <a:xfrm>
            <a:off x="473075" y="1628775"/>
            <a:ext cx="8185150" cy="45148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b="1" smtClean="0"/>
              <a:t> 30 trajetórias x 62 linhas = (1860 simulações)</a:t>
            </a:r>
          </a:p>
          <a:p>
            <a:pPr>
              <a:buFont typeface="Wingdings" pitchFamily="2" charset="2"/>
              <a:buChar char="ü"/>
            </a:pPr>
            <a:endParaRPr lang="pt-BR" b="1" smtClean="0"/>
          </a:p>
          <a:p>
            <a:pPr>
              <a:buFont typeface="Wingdings" pitchFamily="2" charset="2"/>
              <a:buChar char="ü"/>
            </a:pPr>
            <a:endParaRPr lang="pt-BR" b="1" smtClean="0"/>
          </a:p>
        </p:txBody>
      </p:sp>
      <p:pic>
        <p:nvPicPr>
          <p:cNvPr id="5" name="Imagem 4" descr="Simulaçã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013" y="2205038"/>
            <a:ext cx="6840537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77838"/>
            <a:ext cx="5832475" cy="863600"/>
          </a:xfrm>
        </p:spPr>
        <p:txBody>
          <a:bodyPr/>
          <a:lstStyle/>
          <a:p>
            <a:r>
              <a:rPr lang="pt-BR" sz="3200" smtClean="0"/>
              <a:t>Análise de Sensibilidade do HDM-4</a:t>
            </a:r>
          </a:p>
        </p:txBody>
      </p:sp>
      <p:sp>
        <p:nvSpPr>
          <p:cNvPr id="111620" name="Espaço Reservado para Conteúdo 1"/>
          <p:cNvSpPr>
            <a:spLocks noGrp="1"/>
          </p:cNvSpPr>
          <p:nvPr>
            <p:ph idx="1"/>
          </p:nvPr>
        </p:nvSpPr>
        <p:spPr>
          <a:xfrm>
            <a:off x="473075" y="1628775"/>
            <a:ext cx="8185150" cy="444341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b="1" smtClean="0"/>
              <a:t>Resumos das análises econômicas:</a:t>
            </a:r>
          </a:p>
          <a:p>
            <a:pPr>
              <a:buFont typeface="Wingdings" pitchFamily="2" charset="2"/>
              <a:buChar char="ü"/>
            </a:pPr>
            <a:endParaRPr lang="pt-BR" b="1" smtClean="0"/>
          </a:p>
          <a:p>
            <a:pPr>
              <a:buFont typeface="Wingdings" pitchFamily="2" charset="2"/>
              <a:buChar char="ü"/>
            </a:pPr>
            <a:endParaRPr lang="pt-BR" b="1" smtClean="0"/>
          </a:p>
        </p:txBody>
      </p:sp>
      <p:pic>
        <p:nvPicPr>
          <p:cNvPr id="5" name="Imagem 4" descr="Resumo_Análise.png"/>
          <p:cNvPicPr/>
          <p:nvPr/>
        </p:nvPicPr>
        <p:blipFill>
          <a:blip r:embed="rId4" cstate="print"/>
          <a:srcRect b="46868"/>
          <a:stretch>
            <a:fillRect/>
          </a:stretch>
        </p:blipFill>
        <p:spPr>
          <a:xfrm>
            <a:off x="827088" y="2276475"/>
            <a:ext cx="7489825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6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288" y="6308725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404813"/>
            <a:ext cx="5903912" cy="863600"/>
          </a:xfrm>
        </p:spPr>
        <p:txBody>
          <a:bodyPr/>
          <a:lstStyle/>
          <a:p>
            <a:r>
              <a:rPr lang="pt-BR" sz="3000" smtClean="0"/>
              <a:t>Análise de Sensibilidade do HDM-4</a:t>
            </a:r>
            <a:br>
              <a:rPr lang="pt-BR" sz="3000" smtClean="0"/>
            </a:br>
            <a:r>
              <a:rPr lang="pt-BR" sz="3000" smtClean="0"/>
              <a:t>Resultados Preliminares</a:t>
            </a:r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473075" y="1773238"/>
            <a:ext cx="8185150" cy="41767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b="1" smtClean="0"/>
              <a:t>Fatores mais importantes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smtClean="0"/>
              <a:t> % da Área Total de Trincas com Trincas Estruturais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smtClean="0"/>
              <a:t> F.C. para a Progressão da Irregularidade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b="1" smtClean="0"/>
              <a:t> Volume Diário Médio Anual de Veículos Motorizado</a:t>
            </a:r>
            <a:endParaRPr lang="pt-BR" b="1" smtClean="0"/>
          </a:p>
          <a:p>
            <a:pPr>
              <a:buFont typeface="Wingdings" pitchFamily="2" charset="2"/>
              <a:buChar char="ü"/>
            </a:pPr>
            <a:r>
              <a:rPr lang="pt-BR" b="1" smtClean="0"/>
              <a:t>8 dos 10 fatores que apresentam maior indicação de interações/não linearidade são fatores de calibração</a:t>
            </a:r>
          </a:p>
          <a:p>
            <a:pPr>
              <a:buFont typeface="Wingdings" pitchFamily="2" charset="2"/>
              <a:buChar char="ü"/>
            </a:pPr>
            <a:r>
              <a:rPr lang="pt-BR" b="1" smtClean="0"/>
              <a:t>8 dos 10 fatores mais influentes são fatores de calibração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950" y="2420938"/>
            <a:ext cx="8891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lang="pt-BR" sz="3200" i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Desenvolvimento de modelos de previsão de desempenho de pavimentos asfálticos com base em dados da rede de rodovias do Estado da Bahia</a:t>
            </a:r>
            <a:endParaRPr lang="pt-BR" sz="3200" i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4297363"/>
            <a:ext cx="82089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Font typeface="Monotype Sorts" pitchFamily="2" charset="2"/>
              <a:buChar char="w"/>
              <a:defRPr/>
            </a:pPr>
            <a:r>
              <a:rPr lang="pt-BR" kern="0" dirty="0">
                <a:latin typeface="+mn-lt"/>
              </a:rPr>
              <a:t>Orientador: Prof. Associado José Leomar Fernandes Jr.</a:t>
            </a:r>
          </a:p>
          <a:p>
            <a:pPr marL="342900" indent="-342900" algn="l">
              <a:lnSpc>
                <a:spcPct val="90000"/>
              </a:lnSpc>
              <a:buFont typeface="Monotype Sorts" pitchFamily="2" charset="2"/>
              <a:buChar char="w"/>
              <a:defRPr/>
            </a:pPr>
            <a:r>
              <a:rPr lang="pt-BR" kern="0" dirty="0">
                <a:latin typeface="+mn-lt"/>
              </a:rPr>
              <a:t>Universidade de São Paulo</a:t>
            </a:r>
          </a:p>
          <a:p>
            <a:pPr marL="342900" indent="-342900" algn="l">
              <a:lnSpc>
                <a:spcPct val="90000"/>
              </a:lnSpc>
              <a:buFont typeface="Monotype Sorts" pitchFamily="2" charset="2"/>
              <a:buChar char="w"/>
              <a:defRPr/>
            </a:pPr>
            <a:r>
              <a:rPr lang="pt-BR" kern="0" dirty="0">
                <a:latin typeface="+mn-lt"/>
              </a:rPr>
              <a:t>Escola de Engenharia de São Carlos</a:t>
            </a:r>
            <a:endParaRPr lang="pt-BR" kern="0" dirty="0">
              <a:latin typeface="+mn-lt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765550" y="5621338"/>
            <a:ext cx="1579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tx2"/>
                </a:solidFill>
              </a:rPr>
              <a:t>Junho - 2011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79388" y="1403350"/>
            <a:ext cx="878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Defesa de Tese de Doutorado</a:t>
            </a:r>
            <a:r>
              <a:rPr lang="pt-BR" sz="2800">
                <a:solidFill>
                  <a:schemeClr val="tx2"/>
                </a:solidFill>
              </a:rPr>
              <a:t/>
            </a:r>
            <a:br>
              <a:rPr lang="pt-BR" sz="2800">
                <a:solidFill>
                  <a:schemeClr val="tx2"/>
                </a:solidFill>
              </a:rPr>
            </a:br>
            <a:r>
              <a:rPr lang="pt-BR" sz="2800"/>
              <a:t>Candidato: Sérgio Pacífico Soncim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3"/>
          <p:cNvSpPr>
            <a:spLocks noChangeArrowheads="1"/>
          </p:cNvSpPr>
          <p:nvPr/>
        </p:nvSpPr>
        <p:spPr bwMode="auto">
          <a:xfrm>
            <a:off x="152400" y="228600"/>
            <a:ext cx="533400" cy="5791200"/>
          </a:xfrm>
          <a:prstGeom prst="rect">
            <a:avLst/>
          </a:prstGeom>
          <a:gradFill rotWithShape="0">
            <a:gsLst>
              <a:gs pos="0">
                <a:srgbClr val="FFFF13"/>
              </a:gs>
              <a:gs pos="100000">
                <a:srgbClr val="0000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695450" y="1536700"/>
            <a:ext cx="6477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 DE SÃO PAULO</a:t>
            </a:r>
            <a:endParaRPr lang="pt-BR" sz="2000" dirty="0">
              <a:solidFill>
                <a:srgbClr val="FF0000"/>
              </a:solidFill>
            </a:endParaRPr>
          </a:p>
          <a:p>
            <a:pPr>
              <a:spcBef>
                <a:spcPct val="15000"/>
              </a:spcBef>
              <a:defRPr/>
            </a:pPr>
            <a:r>
              <a:rPr lang="pt-B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ESCOLA DE ENGENHARIA DE SÃO CARLOS</a:t>
            </a:r>
            <a:endParaRPr lang="pt-BR" sz="1800" dirty="0">
              <a:solidFill>
                <a:srgbClr val="FF0000"/>
              </a:solidFill>
            </a:endParaRPr>
          </a:p>
          <a:p>
            <a:pPr>
              <a:spcBef>
                <a:spcPct val="15000"/>
              </a:spcBef>
              <a:defRPr/>
            </a:pPr>
            <a:r>
              <a:rPr lang="pt-BR" sz="1800" dirty="0">
                <a:solidFill>
                  <a:srgbClr val="FF0000"/>
                </a:solidFill>
              </a:rPr>
              <a:t>DEPARTAMENTO DE TRANSPORTES</a:t>
            </a:r>
          </a:p>
        </p:txBody>
      </p:sp>
      <p:sp>
        <p:nvSpPr>
          <p:cNvPr id="4" name="Text Box 108"/>
          <p:cNvSpPr txBox="1">
            <a:spLocks noChangeArrowheads="1"/>
          </p:cNvSpPr>
          <p:nvPr/>
        </p:nvSpPr>
        <p:spPr bwMode="auto">
          <a:xfrm>
            <a:off x="1258888" y="2867025"/>
            <a:ext cx="72659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Emprego de Modelos para Previsão de Desempenho de Pavimentos como Ferramenta de Decisão</a:t>
            </a:r>
          </a:p>
        </p:txBody>
      </p:sp>
      <p:sp>
        <p:nvSpPr>
          <p:cNvPr id="5" name="Text Box 109"/>
          <p:cNvSpPr txBox="1">
            <a:spLocks noChangeArrowheads="1"/>
          </p:cNvSpPr>
          <p:nvPr/>
        </p:nvSpPr>
        <p:spPr bwMode="auto">
          <a:xfrm>
            <a:off x="1619250" y="4964113"/>
            <a:ext cx="66246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DEISE MENEZES NASCIMENTO</a:t>
            </a:r>
          </a:p>
          <a:p>
            <a:pPr>
              <a:defRPr/>
            </a:pPr>
            <a:r>
              <a:rPr lang="pt-B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JOSÉ LEOMAR FERNANDES JR.</a:t>
            </a:r>
          </a:p>
        </p:txBody>
      </p:sp>
      <p:sp>
        <p:nvSpPr>
          <p:cNvPr id="114694" name="Título 4"/>
          <p:cNvSpPr>
            <a:spLocks noGrp="1"/>
          </p:cNvSpPr>
          <p:nvPr>
            <p:ph type="title"/>
          </p:nvPr>
        </p:nvSpPr>
        <p:spPr>
          <a:xfrm>
            <a:off x="3132138" y="404813"/>
            <a:ext cx="5832475" cy="720725"/>
          </a:xfrm>
        </p:spPr>
        <p:txBody>
          <a:bodyPr/>
          <a:lstStyle/>
          <a:p>
            <a:r>
              <a:rPr lang="pt-BR" smtClean="0"/>
              <a:t>PLURIS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ns">
  <a:themeElements>
    <a:clrScheme name="">
      <a:dk1>
        <a:srgbClr val="000000"/>
      </a:dk1>
      <a:lt1>
        <a:srgbClr val="FFFFFF"/>
      </a:lt1>
      <a:dk2>
        <a:srgbClr val="A50021"/>
      </a:dk2>
      <a:lt2>
        <a:srgbClr val="969696"/>
      </a:lt2>
      <a:accent1>
        <a:srgbClr val="FFCC99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E7E7"/>
      </a:accent6>
      <a:hlink>
        <a:srgbClr val="CC3300"/>
      </a:hlink>
      <a:folHlink>
        <a:srgbClr val="FF9933"/>
      </a:folHlink>
    </a:clrScheme>
    <a:fontScheme name="Fa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Monotype Sorts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Monotype Sorts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ans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ns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ns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ns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8407</TotalTime>
  <Words>2600</Words>
  <Application>Microsoft Office PowerPoint</Application>
  <PresentationFormat>Presentación en pantalla (4:3)</PresentationFormat>
  <Paragraphs>592</Paragraphs>
  <Slides>103</Slides>
  <Notes>103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10</vt:i4>
      </vt:variant>
      <vt:variant>
        <vt:lpstr>Títulos de diapositiva</vt:lpstr>
      </vt:variant>
      <vt:variant>
        <vt:i4>103</vt:i4>
      </vt:variant>
    </vt:vector>
  </HeadingPairs>
  <TitlesOfParts>
    <vt:vector size="120" baseType="lpstr">
      <vt:lpstr>Times New Roman</vt:lpstr>
      <vt:lpstr>Monotype Sorts</vt:lpstr>
      <vt:lpstr>Arial</vt:lpstr>
      <vt:lpstr>Wingdings 2</vt:lpstr>
      <vt:lpstr>Wingdings</vt:lpstr>
      <vt:lpstr>Calibri</vt:lpstr>
      <vt:lpstr>Fans</vt:lpstr>
      <vt:lpstr>Microsoft Drawing</vt:lpstr>
      <vt:lpstr>Microsoft Clip Gallery</vt:lpstr>
      <vt:lpstr>Planilha de trabalho do Microsoft Excel</vt:lpstr>
      <vt:lpstr>Figura do Microsoft Word</vt:lpstr>
      <vt:lpstr>Microsoft Graph 97 Chart</vt:lpstr>
      <vt:lpstr>Gráfico do Microsoft Graph</vt:lpstr>
      <vt:lpstr>Documento do Microsoft Office Word 97 - 2003</vt:lpstr>
      <vt:lpstr>Gráfico do Microsoft Graph 97</vt:lpstr>
      <vt:lpstr>Imagem do Microsoft Word</vt:lpstr>
      <vt:lpstr>Planilha do Microsoft Office Excel</vt:lpstr>
      <vt:lpstr>Gerencia de Pavimentos em Paraguay: Perspectivas Futuras</vt:lpstr>
      <vt:lpstr>PAVIMENTOS: CONCEITUAÇÃO</vt:lpstr>
      <vt:lpstr>PAVIMENTO: ESTRUTURA MAIS COMPLEXA DA ENGENHARIA CIVIL</vt:lpstr>
      <vt:lpstr>PAVIMENTO: ESTRUTURA MAIS COMPLEXA DA ENGENHARIA CIVIL</vt:lpstr>
      <vt:lpstr>Sistemas de Gerência de Pavimentos</vt:lpstr>
      <vt:lpstr>Sistemas de Gerência de Pavimentos</vt:lpstr>
      <vt:lpstr>Sistemas de Gerência de Pavimentos</vt:lpstr>
      <vt:lpstr>Contextualização do Problema</vt:lpstr>
      <vt:lpstr>Contextualização do Problema</vt:lpstr>
      <vt:lpstr>Sistemas de Gerência de Pavimentos</vt:lpstr>
      <vt:lpstr>Objetivos da Gerência de Pavimentos</vt:lpstr>
      <vt:lpstr>Objetivos da Gerência de Pavimentos</vt:lpstr>
      <vt:lpstr>Diapositiva 13</vt:lpstr>
      <vt:lpstr>Desempenho</vt:lpstr>
      <vt:lpstr>Parcelas de Custos</vt:lpstr>
      <vt:lpstr>Parcelas de Custos</vt:lpstr>
      <vt:lpstr>Parcelas de Custos</vt:lpstr>
      <vt:lpstr>Valor Presente Líquido</vt:lpstr>
      <vt:lpstr>Custos dos Atrasos</vt:lpstr>
      <vt:lpstr>Intervenção = Atrasos = $</vt:lpstr>
      <vt:lpstr>Ferramenta para a Gerência de Pavimentos</vt:lpstr>
      <vt:lpstr>Sistema HDM - 4</vt:lpstr>
      <vt:lpstr>Exemplo HDM - 4</vt:lpstr>
      <vt:lpstr>Exemplo HDM - 4</vt:lpstr>
      <vt:lpstr>Exemplo HDM - 4</vt:lpstr>
      <vt:lpstr>Exemplo HDM - 4</vt:lpstr>
      <vt:lpstr>Exemplo HDM - 4</vt:lpstr>
      <vt:lpstr>Exemplo HDM - 4</vt:lpstr>
      <vt:lpstr>Exemplo HDM - 4</vt:lpstr>
      <vt:lpstr>Exemplo HDM - 4</vt:lpstr>
      <vt:lpstr>Exemplo HDM - 4</vt:lpstr>
      <vt:lpstr>Exemplo HDM - 4</vt:lpstr>
      <vt:lpstr>Diapositiva 33</vt:lpstr>
      <vt:lpstr>Exemplo HDM - 4</vt:lpstr>
      <vt:lpstr>Exemplo HDM - 4</vt:lpstr>
      <vt:lpstr>Exemplo HDM - 4</vt:lpstr>
      <vt:lpstr>Exemplo HDM - 4</vt:lpstr>
      <vt:lpstr>Exemplo HDM - 4</vt:lpstr>
      <vt:lpstr>Exemplo HDM - 4</vt:lpstr>
      <vt:lpstr>Exemplo HDM - 4</vt:lpstr>
      <vt:lpstr>Exemplo HDM - 4</vt:lpstr>
      <vt:lpstr>FHWA – Dados do LTPP SHRP - SUPERPAVE</vt:lpstr>
      <vt:lpstr>Exemplo HDM - 4</vt:lpstr>
      <vt:lpstr>Níveis de Decisão em SGP</vt:lpstr>
      <vt:lpstr>Fluxograma Básico de um SGP</vt:lpstr>
      <vt:lpstr>Análise Espacial no SIG : Evolução do ICP sem M &amp; R</vt:lpstr>
      <vt:lpstr>Análise Espacial no SIG: Custos de M &amp; R </vt:lpstr>
      <vt:lpstr>Análise Espacial no SIG: Custos de M &amp; R </vt:lpstr>
      <vt:lpstr>Análise Espacial no SIG: Detalhe dos Custos de M &amp; R </vt:lpstr>
      <vt:lpstr>Análise Espacial no SIG: Mapeamento dos Custos de M &amp; R </vt:lpstr>
      <vt:lpstr>Melhorias Técnicas - HDM-4</vt:lpstr>
      <vt:lpstr>O Modelo HDM-4</vt:lpstr>
      <vt:lpstr>Alternativas dos Organismos Rodoviários</vt:lpstr>
      <vt:lpstr>Benefícios dos Transportes</vt:lpstr>
      <vt:lpstr>Eficiência Técnico-econômica</vt:lpstr>
      <vt:lpstr>Custos Totais para a Sociedade</vt:lpstr>
      <vt:lpstr>Composição dos Custos Totais para a Sociedade</vt:lpstr>
      <vt:lpstr>Custos de Operação dos Veículos (COV)</vt:lpstr>
      <vt:lpstr>Custos de Operação dos Veículos (COV)</vt:lpstr>
      <vt:lpstr>Principais Características do HDM-4</vt:lpstr>
      <vt:lpstr>Utilizações do HDM-4</vt:lpstr>
      <vt:lpstr>Evolução da Irregularidade Longitudinal</vt:lpstr>
      <vt:lpstr>Eficiência: qual a necessidade de manutenção?</vt:lpstr>
      <vt:lpstr>Formulação e Otimização de Programa em Nível de Rede</vt:lpstr>
      <vt:lpstr>Consequências dos Diferentes Níveis Orçamentários</vt:lpstr>
      <vt:lpstr>Análise do Momento Ótimo para o Investimento</vt:lpstr>
      <vt:lpstr>Diapositiva 67</vt:lpstr>
      <vt:lpstr>Introdução</vt:lpstr>
      <vt:lpstr>Financiamento das Obras Rodoviárias</vt:lpstr>
      <vt:lpstr>Financiamento das Obras Rodoviárias</vt:lpstr>
      <vt:lpstr>Introdução</vt:lpstr>
      <vt:lpstr>Pesquisas Realizadas sobre os Efeitos das Solicitações do Tráfego no Desempenho de Pavimentos</vt:lpstr>
      <vt:lpstr>Fatores de Equivalência de Cargas para Eixos Simples, Rodagem Simples</vt:lpstr>
      <vt:lpstr>Fatores de Equivalência de Cargas para Eixos Simples, Rodagem Dupla</vt:lpstr>
      <vt:lpstr>Extralargo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Conclusão</vt:lpstr>
      <vt:lpstr>Contextualização do Problema</vt:lpstr>
      <vt:lpstr>Contextualização do Problema</vt:lpstr>
      <vt:lpstr>Análise de Sensibilidade</vt:lpstr>
      <vt:lpstr>Método Ceteris Paribus</vt:lpstr>
      <vt:lpstr>Método dos Efeitos Elementares</vt:lpstr>
      <vt:lpstr>Método dos Efeitos Elementares</vt:lpstr>
      <vt:lpstr>Análise de Sensibilidade do HDM-4</vt:lpstr>
      <vt:lpstr>Análise de Sensibilidade do HDM-4</vt:lpstr>
      <vt:lpstr>Análise de Sensibilidade do HDM-4</vt:lpstr>
      <vt:lpstr>Análise de Sensibilidade do HDM-4</vt:lpstr>
      <vt:lpstr>Análise de Sensibilidade do HDM-4 Resultados Preliminares</vt:lpstr>
      <vt:lpstr>Diapositiva 98</vt:lpstr>
      <vt:lpstr>PLURIS 2005</vt:lpstr>
      <vt:lpstr>Importância do Tema</vt:lpstr>
      <vt:lpstr>Objetivo</vt:lpstr>
      <vt:lpstr>Conclusões</vt:lpstr>
      <vt:lpstr>Diapositiva 103</vt:lpstr>
    </vt:vector>
  </TitlesOfParts>
  <Company>Arizona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Annual CEE Advisory Meeting</dc:title>
  <dc:creator>Prof. M.W. Witczak</dc:creator>
  <cp:lastModifiedBy>Valued Acer Customer</cp:lastModifiedBy>
  <cp:revision>308</cp:revision>
  <cp:lastPrinted>2000-07-26T21:27:19Z</cp:lastPrinted>
  <dcterms:created xsi:type="dcterms:W3CDTF">1998-10-13T00:05:36Z</dcterms:created>
  <dcterms:modified xsi:type="dcterms:W3CDTF">2012-02-24T23:53:05Z</dcterms:modified>
</cp:coreProperties>
</file>